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5" r:id="rId6"/>
    <p:sldId id="260" r:id="rId7"/>
    <p:sldId id="261" r:id="rId8"/>
    <p:sldId id="266" r:id="rId9"/>
    <p:sldId id="262" r:id="rId10"/>
    <p:sldId id="263" r:id="rId11"/>
    <p:sldId id="264" r:id="rId12"/>
    <p:sldId id="267" r:id="rId13"/>
  </p:sldIdLst>
  <p:sldSz cx="14630400" cy="8229600"/>
  <p:notesSz cx="8229600" cy="14630400"/>
  <p:embeddedFontLst>
    <p:embeddedFont>
      <p:font typeface="Nunito Semi Bold"/>
      <p:regular r:id="rId15"/>
    </p:embeddedFont>
    <p:embeddedFont>
      <p:font typeface="PT Sans" panose="020B0503020203020204" pitchFamily="34" charset="0"/>
      <p:regular r:id="rId16"/>
      <p:bold r:id="rId17"/>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3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2CF2B-5744-7409-19BF-38F187A20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A09B6-50E8-EF4A-A1F7-B90C90AF5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7AEA1-FD14-2B32-A6B6-C99BD8460D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A336D7-DF27-2E2F-032F-F3AACF884984}"/>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463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16B76-2080-467C-9EBA-B57F91B1A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AA9A-1E51-FFDE-90EB-AF503146A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82D6D-36B5-E9A2-2FDC-30BDD3A1B0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A4DA85-CD1A-29D2-2604-4FAADAEC1B5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0743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3E780-855E-8BA2-0A9D-687FDA916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FCE3A-4A29-DF69-A051-3A0446193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FB2A6-53BA-8879-F50C-994F3BE5CC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D03A00-F64F-656C-615E-47A637870F6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07842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80000"/>
            </a:srgbClr>
          </a:solidFill>
          <a:ln/>
        </p:spPr>
        <p:txBody>
          <a:bodyPr/>
          <a:lstStyle/>
          <a:p>
            <a:endParaRPr lang="vi-VN"/>
          </a:p>
        </p:txBody>
      </p:sp>
      <p:sp>
        <p:nvSpPr>
          <p:cNvPr id="4" name="Text 1"/>
          <p:cNvSpPr/>
          <p:nvPr/>
        </p:nvSpPr>
        <p:spPr>
          <a:xfrm>
            <a:off x="3428762" y="3629025"/>
            <a:ext cx="7772757" cy="971550"/>
          </a:xfrm>
          <a:prstGeom prst="rect">
            <a:avLst/>
          </a:prstGeom>
          <a:noFill/>
          <a:ln/>
        </p:spPr>
        <p:txBody>
          <a:bodyPr wrap="none" lIns="0" tIns="0" rIns="0" bIns="0" rtlCol="0" anchor="t"/>
          <a:lstStyle/>
          <a:p>
            <a:pPr marL="0" indent="0" algn="ctr">
              <a:lnSpc>
                <a:spcPts val="7650"/>
              </a:lnSpc>
              <a:buNone/>
            </a:pPr>
            <a:r>
              <a:rPr lang="en-US" sz="9600" b="1" dirty="0">
                <a:solidFill>
                  <a:srgbClr val="FCEC99"/>
                </a:solidFill>
                <a:latin typeface="Nunito Semi Bold" pitchFamily="34" charset="0"/>
                <a:ea typeface="Nunito Semi Bold" pitchFamily="34" charset="-122"/>
                <a:cs typeface="Nunito Semi Bold" pitchFamily="34" charset="-120"/>
              </a:rPr>
              <a:t>Kiến Trúc RISC-V</a:t>
            </a:r>
            <a:endParaRPr lang="en-US" sz="9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5306" y="552569"/>
            <a:ext cx="6551771" cy="458391"/>
          </a:xfrm>
          <a:prstGeom prst="rect">
            <a:avLst/>
          </a:prstGeom>
          <a:noFill/>
          <a:ln/>
        </p:spPr>
        <p:txBody>
          <a:bodyPr wrap="none" lIns="0" tIns="0" rIns="0" bIns="0" rtlCol="0" anchor="t"/>
          <a:lstStyle/>
          <a:p>
            <a:pPr marL="0" indent="0">
              <a:lnSpc>
                <a:spcPts val="3600"/>
              </a:lnSpc>
              <a:buNone/>
            </a:pPr>
            <a:r>
              <a:rPr lang="en-US" sz="4400" dirty="0">
                <a:solidFill>
                  <a:srgbClr val="FFFFFF"/>
                </a:solidFill>
                <a:latin typeface="Nunito Semi Bold" pitchFamily="34" charset="0"/>
                <a:ea typeface="Nunito Semi Bold" pitchFamily="34" charset="-122"/>
                <a:cs typeface="Nunito Semi Bold" pitchFamily="34" charset="-120"/>
              </a:rPr>
              <a:t>V. Phân chia lệnh theo nhóm chức năng</a:t>
            </a:r>
            <a:endParaRPr lang="en-US" sz="4400" dirty="0"/>
          </a:p>
        </p:txBody>
      </p:sp>
      <p:sp>
        <p:nvSpPr>
          <p:cNvPr id="3" name="Shape 1"/>
          <p:cNvSpPr/>
          <p:nvPr/>
        </p:nvSpPr>
        <p:spPr>
          <a:xfrm>
            <a:off x="767596" y="1322546"/>
            <a:ext cx="22860" cy="6354366"/>
          </a:xfrm>
          <a:prstGeom prst="roundRect">
            <a:avLst>
              <a:gd name="adj" fmla="val 1022544"/>
            </a:avLst>
          </a:prstGeom>
          <a:solidFill>
            <a:srgbClr val="FFFFFF">
              <a:alpha val="24000"/>
            </a:srgbClr>
          </a:solidFill>
          <a:ln/>
        </p:spPr>
        <p:txBody>
          <a:bodyPr/>
          <a:lstStyle/>
          <a:p>
            <a:endParaRPr lang="vi-VN"/>
          </a:p>
        </p:txBody>
      </p:sp>
      <p:sp>
        <p:nvSpPr>
          <p:cNvPr id="4" name="Shape 2"/>
          <p:cNvSpPr/>
          <p:nvPr/>
        </p:nvSpPr>
        <p:spPr>
          <a:xfrm>
            <a:off x="931426" y="1661636"/>
            <a:ext cx="545306" cy="22860"/>
          </a:xfrm>
          <a:prstGeom prst="roundRect">
            <a:avLst>
              <a:gd name="adj" fmla="val 1022544"/>
            </a:avLst>
          </a:prstGeom>
          <a:solidFill>
            <a:srgbClr val="F2B42D"/>
          </a:solidFill>
          <a:ln/>
        </p:spPr>
        <p:txBody>
          <a:bodyPr/>
          <a:lstStyle/>
          <a:p>
            <a:endParaRPr lang="vi-VN"/>
          </a:p>
        </p:txBody>
      </p:sp>
      <p:sp>
        <p:nvSpPr>
          <p:cNvPr id="5" name="Shape 3"/>
          <p:cNvSpPr/>
          <p:nvPr/>
        </p:nvSpPr>
        <p:spPr>
          <a:xfrm>
            <a:off x="603766" y="1497806"/>
            <a:ext cx="350520" cy="350520"/>
          </a:xfrm>
          <a:prstGeom prst="roundRect">
            <a:avLst>
              <a:gd name="adj" fmla="val 66688"/>
            </a:avLst>
          </a:prstGeom>
          <a:solidFill>
            <a:srgbClr val="00002E"/>
          </a:solidFill>
          <a:ln w="15240">
            <a:solidFill>
              <a:srgbClr val="F2B42D"/>
            </a:solidFill>
            <a:prstDash val="solid"/>
          </a:ln>
        </p:spPr>
        <p:txBody>
          <a:bodyPr/>
          <a:lstStyle/>
          <a:p>
            <a:endParaRPr lang="vi-VN"/>
          </a:p>
        </p:txBody>
      </p:sp>
      <p:sp>
        <p:nvSpPr>
          <p:cNvPr id="6" name="Text 4"/>
          <p:cNvSpPr/>
          <p:nvPr/>
        </p:nvSpPr>
        <p:spPr>
          <a:xfrm>
            <a:off x="712946" y="1563053"/>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1</a:t>
            </a:r>
            <a:endParaRPr lang="en-US" sz="1700" dirty="0"/>
          </a:p>
        </p:txBody>
      </p:sp>
      <p:sp>
        <p:nvSpPr>
          <p:cNvPr id="7" name="Text 5"/>
          <p:cNvSpPr/>
          <p:nvPr/>
        </p:nvSpPr>
        <p:spPr>
          <a:xfrm>
            <a:off x="1636038" y="1478280"/>
            <a:ext cx="2199918"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tính toán (alu)</a:t>
            </a:r>
            <a:endParaRPr lang="en-US" sz="2400" dirty="0">
              <a:solidFill>
                <a:schemeClr val="accent4">
                  <a:lumMod val="40000"/>
                  <a:lumOff val="60000"/>
                </a:schemeClr>
              </a:solidFill>
            </a:endParaRPr>
          </a:p>
        </p:txBody>
      </p:sp>
      <p:sp>
        <p:nvSpPr>
          <p:cNvPr id="8" name="Text 6"/>
          <p:cNvSpPr/>
          <p:nvPr/>
        </p:nvSpPr>
        <p:spPr>
          <a:xfrm>
            <a:off x="1636038" y="1846778"/>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Thực hiện các phép toán logic, số học và so sánh giữa các thanh ghi.  VD: add x1, x2, x3.</a:t>
            </a:r>
            <a:endParaRPr lang="en-US" dirty="0"/>
          </a:p>
        </p:txBody>
      </p:sp>
      <p:sp>
        <p:nvSpPr>
          <p:cNvPr id="9" name="Shape 7"/>
          <p:cNvSpPr/>
          <p:nvPr/>
        </p:nvSpPr>
        <p:spPr>
          <a:xfrm>
            <a:off x="931426" y="2746653"/>
            <a:ext cx="545306" cy="22860"/>
          </a:xfrm>
          <a:prstGeom prst="roundRect">
            <a:avLst>
              <a:gd name="adj" fmla="val 1022544"/>
            </a:avLst>
          </a:prstGeom>
          <a:solidFill>
            <a:srgbClr val="D7425E"/>
          </a:solidFill>
          <a:ln/>
        </p:spPr>
        <p:txBody>
          <a:bodyPr/>
          <a:lstStyle/>
          <a:p>
            <a:endParaRPr lang="vi-VN"/>
          </a:p>
        </p:txBody>
      </p:sp>
      <p:sp>
        <p:nvSpPr>
          <p:cNvPr id="10" name="Shape 8"/>
          <p:cNvSpPr/>
          <p:nvPr/>
        </p:nvSpPr>
        <p:spPr>
          <a:xfrm>
            <a:off x="603766" y="2582823"/>
            <a:ext cx="350520" cy="350520"/>
          </a:xfrm>
          <a:prstGeom prst="roundRect">
            <a:avLst>
              <a:gd name="adj" fmla="val 66688"/>
            </a:avLst>
          </a:prstGeom>
          <a:solidFill>
            <a:srgbClr val="00002E"/>
          </a:solidFill>
          <a:ln w="15240">
            <a:solidFill>
              <a:srgbClr val="D7425E"/>
            </a:solidFill>
            <a:prstDash val="solid"/>
          </a:ln>
        </p:spPr>
        <p:txBody>
          <a:bodyPr/>
          <a:lstStyle/>
          <a:p>
            <a:endParaRPr lang="vi-VN"/>
          </a:p>
        </p:txBody>
      </p:sp>
      <p:sp>
        <p:nvSpPr>
          <p:cNvPr id="11" name="Text 9"/>
          <p:cNvSpPr/>
          <p:nvPr/>
        </p:nvSpPr>
        <p:spPr>
          <a:xfrm>
            <a:off x="712946" y="2648069"/>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2</a:t>
            </a:r>
            <a:endParaRPr lang="en-US" sz="1700" dirty="0"/>
          </a:p>
        </p:txBody>
      </p:sp>
      <p:sp>
        <p:nvSpPr>
          <p:cNvPr id="12" name="Text 10"/>
          <p:cNvSpPr/>
          <p:nvPr/>
        </p:nvSpPr>
        <p:spPr>
          <a:xfrm>
            <a:off x="1636038" y="2563297"/>
            <a:ext cx="2199918"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tải (load)</a:t>
            </a:r>
            <a:endParaRPr lang="en-US" sz="2400" dirty="0">
              <a:solidFill>
                <a:schemeClr val="accent4">
                  <a:lumMod val="40000"/>
                  <a:lumOff val="60000"/>
                </a:schemeClr>
              </a:solidFill>
            </a:endParaRPr>
          </a:p>
        </p:txBody>
      </p:sp>
      <p:sp>
        <p:nvSpPr>
          <p:cNvPr id="13" name="Text 11"/>
          <p:cNvSpPr/>
          <p:nvPr/>
        </p:nvSpPr>
        <p:spPr>
          <a:xfrm>
            <a:off x="1636038" y="2931795"/>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Tải dữ liệu từ bộ nhớ vào thanh ghi. Được sử dụng để truy cập dữ liệu từ bộ nhớ. VD: lw x1, 0(x2).</a:t>
            </a:r>
            <a:endParaRPr lang="en-US" dirty="0"/>
          </a:p>
        </p:txBody>
      </p:sp>
      <p:sp>
        <p:nvSpPr>
          <p:cNvPr id="14" name="Shape 12"/>
          <p:cNvSpPr/>
          <p:nvPr/>
        </p:nvSpPr>
        <p:spPr>
          <a:xfrm>
            <a:off x="931426" y="3831669"/>
            <a:ext cx="545306" cy="22860"/>
          </a:xfrm>
          <a:prstGeom prst="roundRect">
            <a:avLst>
              <a:gd name="adj" fmla="val 1022544"/>
            </a:avLst>
          </a:prstGeom>
          <a:solidFill>
            <a:srgbClr val="DD785E"/>
          </a:solidFill>
          <a:ln/>
        </p:spPr>
        <p:txBody>
          <a:bodyPr/>
          <a:lstStyle/>
          <a:p>
            <a:endParaRPr lang="vi-VN"/>
          </a:p>
        </p:txBody>
      </p:sp>
      <p:sp>
        <p:nvSpPr>
          <p:cNvPr id="15" name="Shape 13"/>
          <p:cNvSpPr/>
          <p:nvPr/>
        </p:nvSpPr>
        <p:spPr>
          <a:xfrm>
            <a:off x="603766" y="3667839"/>
            <a:ext cx="350520" cy="350520"/>
          </a:xfrm>
          <a:prstGeom prst="roundRect">
            <a:avLst>
              <a:gd name="adj" fmla="val 66688"/>
            </a:avLst>
          </a:prstGeom>
          <a:solidFill>
            <a:srgbClr val="00002E"/>
          </a:solidFill>
          <a:ln w="15240">
            <a:solidFill>
              <a:srgbClr val="DD785E"/>
            </a:solidFill>
            <a:prstDash val="solid"/>
          </a:ln>
        </p:spPr>
        <p:txBody>
          <a:bodyPr/>
          <a:lstStyle/>
          <a:p>
            <a:endParaRPr lang="vi-VN"/>
          </a:p>
        </p:txBody>
      </p:sp>
      <p:sp>
        <p:nvSpPr>
          <p:cNvPr id="16" name="Text 14"/>
          <p:cNvSpPr/>
          <p:nvPr/>
        </p:nvSpPr>
        <p:spPr>
          <a:xfrm>
            <a:off x="712946" y="3733086"/>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3</a:t>
            </a:r>
            <a:endParaRPr lang="en-US" sz="1700" dirty="0"/>
          </a:p>
        </p:txBody>
      </p:sp>
      <p:sp>
        <p:nvSpPr>
          <p:cNvPr id="17" name="Text 15"/>
          <p:cNvSpPr/>
          <p:nvPr/>
        </p:nvSpPr>
        <p:spPr>
          <a:xfrm>
            <a:off x="1636038" y="3648313"/>
            <a:ext cx="2199918"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lưu (store)</a:t>
            </a:r>
            <a:endParaRPr lang="en-US" sz="2400" dirty="0">
              <a:solidFill>
                <a:schemeClr val="accent4">
                  <a:lumMod val="40000"/>
                  <a:lumOff val="60000"/>
                </a:schemeClr>
              </a:solidFill>
            </a:endParaRPr>
          </a:p>
        </p:txBody>
      </p:sp>
      <p:sp>
        <p:nvSpPr>
          <p:cNvPr id="18" name="Text 16"/>
          <p:cNvSpPr/>
          <p:nvPr/>
        </p:nvSpPr>
        <p:spPr>
          <a:xfrm>
            <a:off x="1636038" y="4016812"/>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Sử dụng để lưu dữ liệu từ thanh ghi vào bộ nhớ. VD: sw x1, 0(x2). </a:t>
            </a:r>
            <a:endParaRPr lang="en-US" dirty="0"/>
          </a:p>
        </p:txBody>
      </p:sp>
      <p:sp>
        <p:nvSpPr>
          <p:cNvPr id="19" name="Shape 17"/>
          <p:cNvSpPr/>
          <p:nvPr/>
        </p:nvSpPr>
        <p:spPr>
          <a:xfrm>
            <a:off x="931426" y="4916686"/>
            <a:ext cx="545306" cy="22860"/>
          </a:xfrm>
          <a:prstGeom prst="roundRect">
            <a:avLst>
              <a:gd name="adj" fmla="val 1022544"/>
            </a:avLst>
          </a:prstGeom>
          <a:solidFill>
            <a:srgbClr val="48A8E2"/>
          </a:solidFill>
          <a:ln/>
        </p:spPr>
        <p:txBody>
          <a:bodyPr/>
          <a:lstStyle/>
          <a:p>
            <a:endParaRPr lang="vi-VN"/>
          </a:p>
        </p:txBody>
      </p:sp>
      <p:sp>
        <p:nvSpPr>
          <p:cNvPr id="20" name="Shape 18"/>
          <p:cNvSpPr/>
          <p:nvPr/>
        </p:nvSpPr>
        <p:spPr>
          <a:xfrm>
            <a:off x="603766" y="4752856"/>
            <a:ext cx="350520" cy="350520"/>
          </a:xfrm>
          <a:prstGeom prst="roundRect">
            <a:avLst>
              <a:gd name="adj" fmla="val 66688"/>
            </a:avLst>
          </a:prstGeom>
          <a:solidFill>
            <a:srgbClr val="00002E"/>
          </a:solidFill>
          <a:ln w="15240">
            <a:solidFill>
              <a:srgbClr val="48A8E2"/>
            </a:solidFill>
            <a:prstDash val="solid"/>
          </a:ln>
        </p:spPr>
        <p:txBody>
          <a:bodyPr/>
          <a:lstStyle/>
          <a:p>
            <a:endParaRPr lang="vi-VN"/>
          </a:p>
        </p:txBody>
      </p:sp>
      <p:sp>
        <p:nvSpPr>
          <p:cNvPr id="21" name="Text 19"/>
          <p:cNvSpPr/>
          <p:nvPr/>
        </p:nvSpPr>
        <p:spPr>
          <a:xfrm>
            <a:off x="712946" y="4818102"/>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4</a:t>
            </a:r>
            <a:endParaRPr lang="en-US" sz="1700" dirty="0"/>
          </a:p>
        </p:txBody>
      </p:sp>
      <p:sp>
        <p:nvSpPr>
          <p:cNvPr id="22" name="Text 20"/>
          <p:cNvSpPr/>
          <p:nvPr/>
        </p:nvSpPr>
        <p:spPr>
          <a:xfrm>
            <a:off x="1636038" y="4733330"/>
            <a:ext cx="2199918"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nhảy (jump)</a:t>
            </a:r>
            <a:endParaRPr lang="en-US" sz="2400" dirty="0">
              <a:solidFill>
                <a:schemeClr val="accent4">
                  <a:lumMod val="40000"/>
                  <a:lumOff val="60000"/>
                </a:schemeClr>
              </a:solidFill>
            </a:endParaRPr>
          </a:p>
        </p:txBody>
      </p:sp>
      <p:sp>
        <p:nvSpPr>
          <p:cNvPr id="23" name="Text 21"/>
          <p:cNvSpPr/>
          <p:nvPr/>
        </p:nvSpPr>
        <p:spPr>
          <a:xfrm>
            <a:off x="1636038" y="5101828"/>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Chuyển hướng thực thi đến một địa chỉ khác trong chương trình. VD: jal x1, label.</a:t>
            </a:r>
            <a:endParaRPr lang="en-US" dirty="0"/>
          </a:p>
        </p:txBody>
      </p:sp>
      <p:sp>
        <p:nvSpPr>
          <p:cNvPr id="24" name="Shape 22"/>
          <p:cNvSpPr/>
          <p:nvPr/>
        </p:nvSpPr>
        <p:spPr>
          <a:xfrm>
            <a:off x="931426" y="6001703"/>
            <a:ext cx="545306" cy="22860"/>
          </a:xfrm>
          <a:prstGeom prst="roundRect">
            <a:avLst>
              <a:gd name="adj" fmla="val 1022544"/>
            </a:avLst>
          </a:prstGeom>
          <a:solidFill>
            <a:srgbClr val="59ABA9"/>
          </a:solidFill>
          <a:ln/>
        </p:spPr>
        <p:txBody>
          <a:bodyPr/>
          <a:lstStyle/>
          <a:p>
            <a:endParaRPr lang="vi-VN"/>
          </a:p>
        </p:txBody>
      </p:sp>
      <p:sp>
        <p:nvSpPr>
          <p:cNvPr id="25" name="Shape 23"/>
          <p:cNvSpPr/>
          <p:nvPr/>
        </p:nvSpPr>
        <p:spPr>
          <a:xfrm>
            <a:off x="603766" y="5837873"/>
            <a:ext cx="350520" cy="350520"/>
          </a:xfrm>
          <a:prstGeom prst="roundRect">
            <a:avLst>
              <a:gd name="adj" fmla="val 66688"/>
            </a:avLst>
          </a:prstGeom>
          <a:solidFill>
            <a:srgbClr val="00002E"/>
          </a:solidFill>
          <a:ln w="15240">
            <a:solidFill>
              <a:srgbClr val="59ABA9"/>
            </a:solidFill>
            <a:prstDash val="solid"/>
          </a:ln>
        </p:spPr>
        <p:txBody>
          <a:bodyPr/>
          <a:lstStyle/>
          <a:p>
            <a:endParaRPr lang="vi-VN"/>
          </a:p>
        </p:txBody>
      </p:sp>
      <p:sp>
        <p:nvSpPr>
          <p:cNvPr id="26" name="Text 24"/>
          <p:cNvSpPr/>
          <p:nvPr/>
        </p:nvSpPr>
        <p:spPr>
          <a:xfrm>
            <a:off x="712946" y="5903119"/>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5</a:t>
            </a:r>
            <a:endParaRPr lang="en-US" sz="1700" dirty="0"/>
          </a:p>
        </p:txBody>
      </p:sp>
      <p:sp>
        <p:nvSpPr>
          <p:cNvPr id="27" name="Text 25"/>
          <p:cNvSpPr/>
          <p:nvPr/>
        </p:nvSpPr>
        <p:spPr>
          <a:xfrm>
            <a:off x="1636038" y="5818346"/>
            <a:ext cx="3183731"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nhảy có điều kiện (Branch)</a:t>
            </a:r>
            <a:endParaRPr lang="en-US" sz="2400" dirty="0">
              <a:solidFill>
                <a:schemeClr val="accent4">
                  <a:lumMod val="40000"/>
                  <a:lumOff val="60000"/>
                </a:schemeClr>
              </a:solidFill>
            </a:endParaRPr>
          </a:p>
        </p:txBody>
      </p:sp>
      <p:sp>
        <p:nvSpPr>
          <p:cNvPr id="28" name="Text 26"/>
          <p:cNvSpPr/>
          <p:nvPr/>
        </p:nvSpPr>
        <p:spPr>
          <a:xfrm>
            <a:off x="1636038" y="6186845"/>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Thực hiện nhảy đến một địa chỉ khác nếu điều kiện được thỏa mãn. VD: beq x1, x2, label.</a:t>
            </a:r>
            <a:endParaRPr lang="en-US" dirty="0"/>
          </a:p>
        </p:txBody>
      </p:sp>
      <p:sp>
        <p:nvSpPr>
          <p:cNvPr id="29" name="Shape 27"/>
          <p:cNvSpPr/>
          <p:nvPr/>
        </p:nvSpPr>
        <p:spPr>
          <a:xfrm>
            <a:off x="931426" y="7086719"/>
            <a:ext cx="545306" cy="22860"/>
          </a:xfrm>
          <a:prstGeom prst="roundRect">
            <a:avLst>
              <a:gd name="adj" fmla="val 1022544"/>
            </a:avLst>
          </a:prstGeom>
          <a:solidFill>
            <a:srgbClr val="F2B42D"/>
          </a:solidFill>
          <a:ln/>
        </p:spPr>
        <p:txBody>
          <a:bodyPr/>
          <a:lstStyle/>
          <a:p>
            <a:endParaRPr lang="vi-VN"/>
          </a:p>
        </p:txBody>
      </p:sp>
      <p:sp>
        <p:nvSpPr>
          <p:cNvPr id="30" name="Shape 28"/>
          <p:cNvSpPr/>
          <p:nvPr/>
        </p:nvSpPr>
        <p:spPr>
          <a:xfrm>
            <a:off x="603766" y="6922889"/>
            <a:ext cx="350520" cy="350520"/>
          </a:xfrm>
          <a:prstGeom prst="roundRect">
            <a:avLst>
              <a:gd name="adj" fmla="val 66688"/>
            </a:avLst>
          </a:prstGeom>
          <a:solidFill>
            <a:srgbClr val="00002E"/>
          </a:solidFill>
          <a:ln w="15240">
            <a:solidFill>
              <a:srgbClr val="F2B42D"/>
            </a:solidFill>
            <a:prstDash val="solid"/>
          </a:ln>
        </p:spPr>
        <p:txBody>
          <a:bodyPr/>
          <a:lstStyle/>
          <a:p>
            <a:endParaRPr lang="vi-VN"/>
          </a:p>
        </p:txBody>
      </p:sp>
      <p:sp>
        <p:nvSpPr>
          <p:cNvPr id="31" name="Text 29"/>
          <p:cNvSpPr/>
          <p:nvPr/>
        </p:nvSpPr>
        <p:spPr>
          <a:xfrm>
            <a:off x="712946" y="6988135"/>
            <a:ext cx="132040" cy="220028"/>
          </a:xfrm>
          <a:prstGeom prst="rect">
            <a:avLst/>
          </a:prstGeom>
          <a:noFill/>
          <a:ln/>
        </p:spPr>
        <p:txBody>
          <a:bodyPr wrap="none" lIns="0" tIns="0" rIns="0" bIns="0" rtlCol="0" anchor="t"/>
          <a:lstStyle/>
          <a:p>
            <a:pPr marL="0" indent="0" algn="ctr">
              <a:lnSpc>
                <a:spcPts val="1700"/>
              </a:lnSpc>
              <a:buNone/>
            </a:pPr>
            <a:r>
              <a:rPr lang="en-US" sz="1700" dirty="0">
                <a:solidFill>
                  <a:srgbClr val="FFFFFF"/>
                </a:solidFill>
                <a:latin typeface="Nunito Semi Bold" pitchFamily="34" charset="0"/>
                <a:ea typeface="Nunito Semi Bold" pitchFamily="34" charset="-122"/>
                <a:cs typeface="Nunito Semi Bold" pitchFamily="34" charset="-120"/>
              </a:rPr>
              <a:t>6</a:t>
            </a:r>
            <a:endParaRPr lang="en-US" sz="1700" dirty="0"/>
          </a:p>
        </p:txBody>
      </p:sp>
      <p:sp>
        <p:nvSpPr>
          <p:cNvPr id="32" name="Text 30"/>
          <p:cNvSpPr/>
          <p:nvPr/>
        </p:nvSpPr>
        <p:spPr>
          <a:xfrm>
            <a:off x="1636038" y="6903363"/>
            <a:ext cx="3621048" cy="275034"/>
          </a:xfrm>
          <a:prstGeom prst="rect">
            <a:avLst/>
          </a:prstGeom>
          <a:noFill/>
          <a:ln/>
        </p:spPr>
        <p:txBody>
          <a:bodyPr wrap="none" lIns="0" tIns="0" rIns="0" bIns="0" rtlCol="0" anchor="t"/>
          <a:lstStyle/>
          <a:p>
            <a:pPr marL="0" indent="0" algn="l">
              <a:lnSpc>
                <a:spcPts val="21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Lệnh điều khiển luồng (control flow)</a:t>
            </a:r>
            <a:endParaRPr lang="en-US" sz="2400" dirty="0">
              <a:solidFill>
                <a:schemeClr val="accent4">
                  <a:lumMod val="40000"/>
                  <a:lumOff val="60000"/>
                </a:schemeClr>
              </a:solidFill>
            </a:endParaRPr>
          </a:p>
        </p:txBody>
      </p:sp>
      <p:sp>
        <p:nvSpPr>
          <p:cNvPr id="33" name="Text 31"/>
          <p:cNvSpPr/>
          <p:nvPr/>
        </p:nvSpPr>
        <p:spPr>
          <a:xfrm>
            <a:off x="1636038" y="7271861"/>
            <a:ext cx="12449056" cy="249317"/>
          </a:xfrm>
          <a:prstGeom prst="rect">
            <a:avLst/>
          </a:prstGeom>
          <a:noFill/>
          <a:ln/>
        </p:spPr>
        <p:txBody>
          <a:bodyPr wrap="none" lIns="0" tIns="0" rIns="0" bIns="0" rtlCol="0" anchor="t"/>
          <a:lstStyle/>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Quản lý luồng thực thi của chương trình thông qua các lệnh nhảy và nhảy có điều kiện. VD: Sử dụng lệnh nhảy để quay lại </a:t>
            </a:r>
            <a:r>
              <a:rPr lang="en-US" dirty="0" err="1">
                <a:solidFill>
                  <a:srgbClr val="FFFFFF"/>
                </a:solidFill>
                <a:latin typeface="PT Sans" pitchFamily="34" charset="0"/>
                <a:ea typeface="PT Sans" pitchFamily="34" charset="-122"/>
                <a:cs typeface="PT Sans" pitchFamily="34" charset="-120"/>
              </a:rPr>
              <a:t>một</a:t>
            </a:r>
            <a:r>
              <a:rPr lang="en-US" dirty="0">
                <a:solidFill>
                  <a:srgbClr val="FFFFFF"/>
                </a:solidFill>
                <a:latin typeface="PT Sans" pitchFamily="34" charset="0"/>
                <a:ea typeface="PT Sans" pitchFamily="34" charset="-122"/>
                <a:cs typeface="PT Sans" pitchFamily="34" charset="-120"/>
              </a:rPr>
              <a:t> </a:t>
            </a:r>
            <a:r>
              <a:rPr lang="en-US" dirty="0" err="1">
                <a:solidFill>
                  <a:srgbClr val="FFFFFF"/>
                </a:solidFill>
                <a:latin typeface="PT Sans" pitchFamily="34" charset="0"/>
                <a:ea typeface="PT Sans" pitchFamily="34" charset="-122"/>
                <a:cs typeface="PT Sans" pitchFamily="34" charset="-120"/>
              </a:rPr>
              <a:t>phần</a:t>
            </a:r>
            <a:endParaRPr lang="en-US"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dirty="0">
                <a:solidFill>
                  <a:srgbClr val="FFFFFF"/>
                </a:solidFill>
                <a:latin typeface="PT Sans" pitchFamily="34" charset="0"/>
                <a:ea typeface="PT Sans" pitchFamily="34" charset="-122"/>
                <a:cs typeface="PT Sans" pitchFamily="34" charset="-120"/>
              </a:rPr>
              <a:t> của mã hoặc để thoát khỏi vòng lặp.</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5899" y="533757"/>
            <a:ext cx="6725483" cy="441960"/>
          </a:xfrm>
          <a:prstGeom prst="rect">
            <a:avLst/>
          </a:prstGeom>
          <a:noFill/>
          <a:ln/>
        </p:spPr>
        <p:txBody>
          <a:bodyPr wrap="none" lIns="0" tIns="0" rIns="0" bIns="0" rtlCol="0" anchor="t"/>
          <a:lstStyle/>
          <a:p>
            <a:pPr marL="0" indent="0">
              <a:lnSpc>
                <a:spcPts val="3450"/>
              </a:lnSpc>
              <a:buNone/>
            </a:pPr>
            <a:r>
              <a:rPr lang="en-US" sz="4400" dirty="0">
                <a:solidFill>
                  <a:srgbClr val="FFFFFF"/>
                </a:solidFill>
                <a:latin typeface="Nunito Semi Bold" pitchFamily="34" charset="0"/>
                <a:ea typeface="Nunito Semi Bold" pitchFamily="34" charset="-122"/>
                <a:cs typeface="Nunito Semi Bold" pitchFamily="34" charset="-120"/>
              </a:rPr>
              <a:t>VI. Các Chế Độ Định Địa Chỉ trong RISC-V</a:t>
            </a:r>
            <a:endParaRPr lang="en-US" sz="4400" dirty="0"/>
          </a:p>
        </p:txBody>
      </p:sp>
      <p:pic>
        <p:nvPicPr>
          <p:cNvPr id="3" name="Image 0" descr="preencoded.png"/>
          <p:cNvPicPr>
            <a:picLocks noChangeAspect="1"/>
          </p:cNvPicPr>
          <p:nvPr/>
        </p:nvPicPr>
        <p:blipFill>
          <a:blip r:embed="rId3"/>
          <a:stretch>
            <a:fillRect/>
          </a:stretch>
        </p:blipFill>
        <p:spPr>
          <a:xfrm>
            <a:off x="525899" y="1276231"/>
            <a:ext cx="751284" cy="1202055"/>
          </a:xfrm>
          <a:prstGeom prst="rect">
            <a:avLst/>
          </a:prstGeom>
        </p:spPr>
      </p:pic>
      <p:sp>
        <p:nvSpPr>
          <p:cNvPr id="4" name="Text 1"/>
          <p:cNvSpPr/>
          <p:nvPr/>
        </p:nvSpPr>
        <p:spPr>
          <a:xfrm>
            <a:off x="1502569" y="1426488"/>
            <a:ext cx="1813917" cy="220980"/>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Immediate Addressing</a:t>
            </a:r>
            <a:endParaRPr lang="en-US" sz="2400" dirty="0">
              <a:solidFill>
                <a:schemeClr val="accent4">
                  <a:lumMod val="40000"/>
                  <a:lumOff val="60000"/>
                </a:schemeClr>
              </a:solidFill>
            </a:endParaRPr>
          </a:p>
        </p:txBody>
      </p:sp>
      <p:sp>
        <p:nvSpPr>
          <p:cNvPr id="5" name="Text 2"/>
          <p:cNvSpPr/>
          <p:nvPr/>
        </p:nvSpPr>
        <p:spPr>
          <a:xfrm>
            <a:off x="1502569" y="1737598"/>
            <a:ext cx="12601932" cy="240387"/>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Toán hạng được cung cấp trực tiếp trong lệnh, thường dùng cho các lệnh với giá trị hằng, như addi.</a:t>
            </a:r>
            <a:endParaRPr lang="en-US" dirty="0"/>
          </a:p>
        </p:txBody>
      </p:sp>
      <p:sp>
        <p:nvSpPr>
          <p:cNvPr id="6" name="Text 3"/>
          <p:cNvSpPr/>
          <p:nvPr/>
        </p:nvSpPr>
        <p:spPr>
          <a:xfrm>
            <a:off x="1502569" y="2068116"/>
            <a:ext cx="12601932" cy="240387"/>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VD: addi x1, x2, 10 thêm 10 (giá trị tức thời) vào nội dung của thanh ghi x2 và lưu kết quả vào x1.</a:t>
            </a:r>
            <a:endParaRPr lang="en-US" dirty="0"/>
          </a:p>
        </p:txBody>
      </p:sp>
      <p:pic>
        <p:nvPicPr>
          <p:cNvPr id="7" name="Image 1" descr="preencoded.png"/>
          <p:cNvPicPr>
            <a:picLocks noChangeAspect="1"/>
          </p:cNvPicPr>
          <p:nvPr/>
        </p:nvPicPr>
        <p:blipFill>
          <a:blip r:embed="rId4"/>
          <a:stretch>
            <a:fillRect/>
          </a:stretch>
        </p:blipFill>
        <p:spPr>
          <a:xfrm>
            <a:off x="525899" y="2478286"/>
            <a:ext cx="751284" cy="1202055"/>
          </a:xfrm>
          <a:prstGeom prst="rect">
            <a:avLst/>
          </a:prstGeom>
        </p:spPr>
      </p:pic>
      <p:sp>
        <p:nvSpPr>
          <p:cNvPr id="8" name="Text 4"/>
          <p:cNvSpPr/>
          <p:nvPr/>
        </p:nvSpPr>
        <p:spPr>
          <a:xfrm>
            <a:off x="1502569" y="2628543"/>
            <a:ext cx="1767721" cy="220980"/>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Register Addressing</a:t>
            </a:r>
            <a:endParaRPr lang="en-US" sz="2400" dirty="0">
              <a:solidFill>
                <a:schemeClr val="accent4">
                  <a:lumMod val="40000"/>
                  <a:lumOff val="60000"/>
                </a:schemeClr>
              </a:solidFill>
            </a:endParaRPr>
          </a:p>
        </p:txBody>
      </p:sp>
      <p:sp>
        <p:nvSpPr>
          <p:cNvPr id="9" name="Text 5"/>
          <p:cNvSpPr/>
          <p:nvPr/>
        </p:nvSpPr>
        <p:spPr>
          <a:xfrm>
            <a:off x="1502569" y="2939653"/>
            <a:ext cx="12601932" cy="480774"/>
          </a:xfrm>
          <a:prstGeom prst="rect">
            <a:avLst/>
          </a:prstGeom>
          <a:noFill/>
          <a:ln/>
        </p:spPr>
        <p:txBody>
          <a:bodyPr wrap="squar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Toán hạng nằm trong một thanh ghi, chỉ định cụ thể thanh ghi được sử dụng, phù hợp cho các phép toán giữa các thanh ghi. VD: add x1, x2, x3 cộng các giá trị trong x2 và x3 và lưu kết quả vào x1.</a:t>
            </a:r>
            <a:endParaRPr lang="en-US" dirty="0"/>
          </a:p>
        </p:txBody>
      </p:sp>
      <p:pic>
        <p:nvPicPr>
          <p:cNvPr id="10" name="Image 2" descr="preencoded.png"/>
          <p:cNvPicPr>
            <a:picLocks noChangeAspect="1"/>
          </p:cNvPicPr>
          <p:nvPr/>
        </p:nvPicPr>
        <p:blipFill>
          <a:blip r:embed="rId5"/>
          <a:stretch>
            <a:fillRect/>
          </a:stretch>
        </p:blipFill>
        <p:spPr>
          <a:xfrm>
            <a:off x="525899" y="3680341"/>
            <a:ext cx="751284" cy="1202055"/>
          </a:xfrm>
          <a:prstGeom prst="rect">
            <a:avLst/>
          </a:prstGeom>
        </p:spPr>
      </p:pic>
      <p:sp>
        <p:nvSpPr>
          <p:cNvPr id="11" name="Text 6"/>
          <p:cNvSpPr/>
          <p:nvPr/>
        </p:nvSpPr>
        <p:spPr>
          <a:xfrm>
            <a:off x="1502569" y="3830598"/>
            <a:ext cx="2855119" cy="220980"/>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Base (or Displacement) Addressing</a:t>
            </a:r>
            <a:endParaRPr lang="en-US" sz="2400" dirty="0">
              <a:solidFill>
                <a:schemeClr val="accent4">
                  <a:lumMod val="40000"/>
                  <a:lumOff val="60000"/>
                </a:schemeClr>
              </a:solidFill>
            </a:endParaRPr>
          </a:p>
        </p:txBody>
      </p:sp>
      <p:sp>
        <p:nvSpPr>
          <p:cNvPr id="12" name="Text 7"/>
          <p:cNvSpPr/>
          <p:nvPr/>
        </p:nvSpPr>
        <p:spPr>
          <a:xfrm>
            <a:off x="1502569" y="4141708"/>
            <a:ext cx="12601932" cy="240387"/>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Truy cập bộ nhớ tại một địa chỉ được tạo ra bằng cách cộng một offset tức thời với địa chỉ cơ sở trong thanh ghi.</a:t>
            </a:r>
            <a:endParaRPr lang="en-US" dirty="0"/>
          </a:p>
        </p:txBody>
      </p:sp>
      <p:sp>
        <p:nvSpPr>
          <p:cNvPr id="13" name="Text 8"/>
          <p:cNvSpPr/>
          <p:nvPr/>
        </p:nvSpPr>
        <p:spPr>
          <a:xfrm>
            <a:off x="1502569" y="4472226"/>
            <a:ext cx="12601932" cy="240387"/>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VD: lw x1, 4(x2) tải từ địa chỉ bộ nhớ x2 + 4 vào thanh ghi x1.</a:t>
            </a:r>
            <a:endParaRPr lang="en-US" dirty="0"/>
          </a:p>
        </p:txBody>
      </p:sp>
      <p:pic>
        <p:nvPicPr>
          <p:cNvPr id="14" name="Image 3" descr="preencoded.png"/>
          <p:cNvPicPr>
            <a:picLocks noChangeAspect="1"/>
          </p:cNvPicPr>
          <p:nvPr/>
        </p:nvPicPr>
        <p:blipFill>
          <a:blip r:embed="rId6"/>
          <a:stretch>
            <a:fillRect/>
          </a:stretch>
        </p:blipFill>
        <p:spPr>
          <a:xfrm>
            <a:off x="525899" y="4882396"/>
            <a:ext cx="751284" cy="1202055"/>
          </a:xfrm>
          <a:prstGeom prst="rect">
            <a:avLst/>
          </a:prstGeom>
        </p:spPr>
      </p:pic>
      <p:sp>
        <p:nvSpPr>
          <p:cNvPr id="15" name="Text 9"/>
          <p:cNvSpPr/>
          <p:nvPr/>
        </p:nvSpPr>
        <p:spPr>
          <a:xfrm>
            <a:off x="1502569" y="5032653"/>
            <a:ext cx="1922621" cy="220980"/>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PC-Relative Addressing</a:t>
            </a:r>
            <a:endParaRPr lang="en-US" sz="2400" dirty="0">
              <a:solidFill>
                <a:schemeClr val="accent4">
                  <a:lumMod val="40000"/>
                  <a:lumOff val="60000"/>
                </a:schemeClr>
              </a:solidFill>
            </a:endParaRPr>
          </a:p>
        </p:txBody>
      </p:sp>
      <p:sp>
        <p:nvSpPr>
          <p:cNvPr id="16" name="Text 10"/>
          <p:cNvSpPr/>
          <p:nvPr/>
        </p:nvSpPr>
        <p:spPr>
          <a:xfrm>
            <a:off x="1502569" y="5343763"/>
            <a:ext cx="12601932" cy="240387"/>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Địa chỉ xác định dựa trên giá trị hiện tại của bộ đếm chương trình (PC), thường dùng cho các lệnh nhảy và rẽ nhánh.  </a:t>
            </a:r>
          </a:p>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VD: beq x1, x2, label nhảy đến label nếu </a:t>
            </a:r>
            <a:r>
              <a:rPr lang="en-US" dirty="0" err="1">
                <a:solidFill>
                  <a:srgbClr val="FFFFFF"/>
                </a:solidFill>
                <a:latin typeface="PT Sans" pitchFamily="34" charset="0"/>
                <a:ea typeface="PT Sans" pitchFamily="34" charset="-122"/>
                <a:cs typeface="PT Sans" pitchFamily="34" charset="-120"/>
              </a:rPr>
              <a:t>nội</a:t>
            </a:r>
            <a:r>
              <a:rPr lang="en-US" dirty="0">
                <a:solidFill>
                  <a:srgbClr val="FFFFFF"/>
                </a:solidFill>
                <a:latin typeface="PT Sans" pitchFamily="34" charset="0"/>
                <a:ea typeface="PT Sans" pitchFamily="34" charset="-122"/>
                <a:cs typeface="PT Sans" pitchFamily="34" charset="-120"/>
              </a:rPr>
              <a:t> dung </a:t>
            </a:r>
            <a:r>
              <a:rPr lang="en-US" dirty="0" err="1">
                <a:solidFill>
                  <a:srgbClr val="FFFFFF"/>
                </a:solidFill>
                <a:latin typeface="PT Sans" pitchFamily="34" charset="0"/>
                <a:ea typeface="PT Sans" pitchFamily="34" charset="-122"/>
                <a:cs typeface="PT Sans" pitchFamily="34" charset="-120"/>
              </a:rPr>
              <a:t>của</a:t>
            </a:r>
            <a:r>
              <a:rPr lang="en-US" dirty="0">
                <a:solidFill>
                  <a:srgbClr val="FFFFFF"/>
                </a:solidFill>
                <a:latin typeface="PT Sans" pitchFamily="34" charset="0"/>
                <a:ea typeface="PT Sans" pitchFamily="34" charset="-122"/>
                <a:cs typeface="PT Sans" pitchFamily="34" charset="-120"/>
              </a:rPr>
              <a:t> x1 và x2 bằng nhau.</a:t>
            </a:r>
            <a:endParaRPr lang="en-US" dirty="0"/>
          </a:p>
        </p:txBody>
      </p:sp>
      <p:pic>
        <p:nvPicPr>
          <p:cNvPr id="17" name="Image 4" descr="preencoded.png"/>
          <p:cNvPicPr>
            <a:picLocks noChangeAspect="1"/>
          </p:cNvPicPr>
          <p:nvPr/>
        </p:nvPicPr>
        <p:blipFill>
          <a:blip r:embed="rId7"/>
          <a:stretch>
            <a:fillRect/>
          </a:stretch>
        </p:blipFill>
        <p:spPr>
          <a:xfrm>
            <a:off x="525899" y="6084451"/>
            <a:ext cx="751284" cy="1202055"/>
          </a:xfrm>
          <a:prstGeom prst="rect">
            <a:avLst/>
          </a:prstGeom>
        </p:spPr>
      </p:pic>
      <p:sp>
        <p:nvSpPr>
          <p:cNvPr id="18" name="Text 11"/>
          <p:cNvSpPr/>
          <p:nvPr/>
        </p:nvSpPr>
        <p:spPr>
          <a:xfrm>
            <a:off x="1502569" y="6234708"/>
            <a:ext cx="2813447" cy="220980"/>
          </a:xfrm>
          <a:prstGeom prst="rect">
            <a:avLst/>
          </a:prstGeom>
          <a:noFill/>
          <a:ln/>
        </p:spPr>
        <p:txBody>
          <a:bodyPr wrap="none" lIns="0" tIns="0" rIns="0" bIns="0" rtlCol="0" anchor="t"/>
          <a:lstStyle/>
          <a:p>
            <a:pPr marL="0" indent="0" algn="l">
              <a:lnSpc>
                <a:spcPts val="1700"/>
              </a:lnSpc>
              <a:buNone/>
            </a:pPr>
            <a:r>
              <a:rPr lang="en-US" sz="2400" b="1" dirty="0">
                <a:solidFill>
                  <a:schemeClr val="accent4">
                    <a:lumMod val="40000"/>
                    <a:lumOff val="60000"/>
                  </a:schemeClr>
                </a:solidFill>
                <a:latin typeface="Nunito Semi Bold" pitchFamily="34" charset="0"/>
                <a:ea typeface="Nunito Semi Bold" pitchFamily="34" charset="-122"/>
                <a:cs typeface="Nunito Semi Bold" pitchFamily="34" charset="-120"/>
              </a:rPr>
              <a:t>Compressed Addressing (for RVC)</a:t>
            </a:r>
            <a:endParaRPr lang="en-US" sz="2400" dirty="0">
              <a:solidFill>
                <a:schemeClr val="accent4">
                  <a:lumMod val="40000"/>
                  <a:lumOff val="60000"/>
                </a:schemeClr>
              </a:solidFill>
            </a:endParaRPr>
          </a:p>
        </p:txBody>
      </p:sp>
      <p:sp>
        <p:nvSpPr>
          <p:cNvPr id="19" name="Text 12"/>
          <p:cNvSpPr/>
          <p:nvPr/>
        </p:nvSpPr>
        <p:spPr>
          <a:xfrm>
            <a:off x="1502569" y="6545818"/>
            <a:ext cx="12601932" cy="480774"/>
          </a:xfrm>
          <a:prstGeom prst="rect">
            <a:avLst/>
          </a:prstGeom>
          <a:noFill/>
          <a:ln/>
        </p:spPr>
        <p:txBody>
          <a:bodyPr wrap="squar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Trong tập lệnh nén RISC-V, các lệnh sử dụng định dạng 16-bit nén, giúp giảm bộ nhớ và tăng hiệu suất cho các hệ thống nhúng. Giúp giảm mức sử dụng bộ nhớ và cải thiện hiệu suất trong các hệ thống nhúng bằng cách nén các mẫu lệnh phổ biến.</a:t>
            </a:r>
            <a:endParaRPr lang="en-US" dirty="0"/>
          </a:p>
        </p:txBody>
      </p:sp>
      <p:sp>
        <p:nvSpPr>
          <p:cNvPr id="20" name="Text 13"/>
          <p:cNvSpPr/>
          <p:nvPr/>
        </p:nvSpPr>
        <p:spPr>
          <a:xfrm>
            <a:off x="525899" y="7455456"/>
            <a:ext cx="13578602" cy="240387"/>
          </a:xfrm>
          <a:prstGeom prst="rect">
            <a:avLst/>
          </a:prstGeom>
          <a:noFill/>
          <a:ln/>
        </p:spPr>
        <p:txBody>
          <a:bodyPr wrap="none" lIns="0" tIns="0" rIns="0" bIns="0" rtlCol="0" anchor="t"/>
          <a:lstStyle/>
          <a:p>
            <a:pPr marL="0" indent="0">
              <a:lnSpc>
                <a:spcPts val="1850"/>
              </a:lnSpc>
              <a:buNone/>
            </a:pPr>
            <a:r>
              <a:rPr lang="en-US" dirty="0">
                <a:solidFill>
                  <a:srgbClr val="FFFFFF"/>
                </a:solidFill>
                <a:latin typeface="PT Sans" pitchFamily="34" charset="0"/>
                <a:ea typeface="PT Sans" pitchFamily="34" charset="-122"/>
                <a:cs typeface="PT Sans" pitchFamily="34" charset="-120"/>
              </a:rPr>
              <a:t>Những chế độ định địa chỉ này trong RISC-V tạo ra một tập lệnh tối giản và hiệu quả, phù hợp với nguyên tắc RISC bằng cách đơn giản hóa các yêu cầu phần cứng và giúp </a:t>
            </a:r>
            <a:r>
              <a:rPr lang="en-US" dirty="0" err="1">
                <a:solidFill>
                  <a:srgbClr val="FFFFFF"/>
                </a:solidFill>
                <a:latin typeface="PT Sans" pitchFamily="34" charset="0"/>
                <a:ea typeface="PT Sans" pitchFamily="34" charset="-122"/>
                <a:cs typeface="PT Sans" pitchFamily="34" charset="-120"/>
              </a:rPr>
              <a:t>thực</a:t>
            </a:r>
            <a:r>
              <a:rPr lang="en-US" dirty="0">
                <a:solidFill>
                  <a:srgbClr val="FFFFFF"/>
                </a:solidFill>
                <a:latin typeface="PT Sans" pitchFamily="34" charset="0"/>
                <a:ea typeface="PT Sans" pitchFamily="34" charset="-122"/>
                <a:cs typeface="PT Sans" pitchFamily="34" charset="-120"/>
              </a:rPr>
              <a:t> </a:t>
            </a:r>
            <a:r>
              <a:rPr lang="en-US" dirty="0" err="1">
                <a:solidFill>
                  <a:srgbClr val="FFFFFF"/>
                </a:solidFill>
                <a:latin typeface="PT Sans" pitchFamily="34" charset="0"/>
                <a:ea typeface="PT Sans" pitchFamily="34" charset="-122"/>
                <a:cs typeface="PT Sans" pitchFamily="34" charset="-120"/>
              </a:rPr>
              <a:t>thi</a:t>
            </a:r>
            <a:endParaRPr lang="en-US" dirty="0">
              <a:solidFill>
                <a:srgbClr val="FFFFFF"/>
              </a:solidFill>
              <a:latin typeface="PT Sans" pitchFamily="34" charset="0"/>
              <a:ea typeface="PT Sans" pitchFamily="34" charset="-122"/>
              <a:cs typeface="PT Sans" pitchFamily="34" charset="-120"/>
            </a:endParaRPr>
          </a:p>
          <a:p>
            <a:pPr marL="0" indent="0">
              <a:lnSpc>
                <a:spcPts val="1850"/>
              </a:lnSpc>
              <a:buNone/>
            </a:pPr>
            <a:r>
              <a:rPr lang="en-US" dirty="0">
                <a:solidFill>
                  <a:srgbClr val="FFFFFF"/>
                </a:solidFill>
                <a:latin typeface="PT Sans" pitchFamily="34" charset="0"/>
                <a:ea typeface="PT Sans" pitchFamily="34" charset="-122"/>
                <a:cs typeface="PT Sans" pitchFamily="34" charset="-120"/>
              </a:rPr>
              <a:t> lệnh nhanh chóng.</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8B0DB-5B94-4741-A8AF-45A85C8D201C}"/>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17F982E4-E080-975F-F895-5FDE6A89ECC2}"/>
              </a:ext>
            </a:extLst>
          </p:cNvPr>
          <p:cNvSpPr txBox="1"/>
          <p:nvPr/>
        </p:nvSpPr>
        <p:spPr>
          <a:xfrm>
            <a:off x="497711" y="3606968"/>
            <a:ext cx="13831747" cy="1015663"/>
          </a:xfrm>
          <a:prstGeom prst="rect">
            <a:avLst/>
          </a:prstGeom>
          <a:noFill/>
        </p:spPr>
        <p:txBody>
          <a:bodyPr wrap="square" rtlCol="0">
            <a:spAutoFit/>
          </a:bodyPr>
          <a:lstStyle/>
          <a:p>
            <a:pPr algn="ctr"/>
            <a:r>
              <a:rPr lang="en-US" sz="6000" dirty="0">
                <a:solidFill>
                  <a:schemeClr val="accent4">
                    <a:lumMod val="20000"/>
                    <a:lumOff val="80000"/>
                  </a:schemeClr>
                </a:solidFill>
              </a:rPr>
              <a:t>Thank for watching my presentation</a:t>
            </a:r>
            <a:endParaRPr lang="vi-VN" sz="6000" dirty="0">
              <a:solidFill>
                <a:schemeClr val="accent4">
                  <a:lumMod val="20000"/>
                  <a:lumOff val="80000"/>
                </a:schemeClr>
              </a:solidFill>
            </a:endParaRPr>
          </a:p>
        </p:txBody>
      </p:sp>
    </p:spTree>
    <p:extLst>
      <p:ext uri="{BB962C8B-B14F-4D97-AF65-F5344CB8AC3E}">
        <p14:creationId xmlns:p14="http://schemas.microsoft.com/office/powerpoint/2010/main" val="127694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99573"/>
            <a:ext cx="5632490" cy="704017"/>
          </a:xfrm>
          <a:prstGeom prst="rect">
            <a:avLst/>
          </a:prstGeom>
          <a:noFill/>
          <a:ln/>
        </p:spPr>
        <p:txBody>
          <a:bodyPr wrap="none" lIns="0" tIns="0" rIns="0" bIns="0" rtlCol="0" anchor="t"/>
          <a:lstStyle/>
          <a:p>
            <a:pPr marL="0" indent="0">
              <a:lnSpc>
                <a:spcPts val="5500"/>
              </a:lnSpc>
              <a:buNone/>
            </a:pPr>
            <a:r>
              <a:rPr lang="en-US" sz="5400" dirty="0">
                <a:solidFill>
                  <a:srgbClr val="FFFFFF"/>
                </a:solidFill>
                <a:latin typeface="Nunito Semi Bold" pitchFamily="34" charset="0"/>
                <a:ea typeface="Nunito Semi Bold" pitchFamily="34" charset="-122"/>
                <a:cs typeface="Nunito Semi Bold" pitchFamily="34" charset="-120"/>
              </a:rPr>
              <a:t>I. Định Nghĩa RISC-V</a:t>
            </a:r>
            <a:endParaRPr lang="en-US" sz="5400" dirty="0"/>
          </a:p>
        </p:txBody>
      </p:sp>
      <p:sp>
        <p:nvSpPr>
          <p:cNvPr id="4" name="Text 1"/>
          <p:cNvSpPr/>
          <p:nvPr/>
        </p:nvSpPr>
        <p:spPr>
          <a:xfrm>
            <a:off x="837724" y="3362563"/>
            <a:ext cx="7468553" cy="1915120"/>
          </a:xfrm>
          <a:prstGeom prst="rect">
            <a:avLst/>
          </a:prstGeom>
          <a:noFill/>
          <a:ln/>
        </p:spPr>
        <p:txBody>
          <a:bodyPr wrap="square" lIns="0" tIns="0" rIns="0" bIns="0" rtlCol="0" anchor="t"/>
          <a:lstStyle/>
          <a:p>
            <a:pPr marL="0" indent="0">
              <a:lnSpc>
                <a:spcPts val="3000"/>
              </a:lnSpc>
              <a:buNone/>
            </a:pPr>
            <a:r>
              <a:rPr lang="en-US" sz="2200" b="1" dirty="0">
                <a:solidFill>
                  <a:srgbClr val="FFFFFF"/>
                </a:solidFill>
                <a:latin typeface="PT Sans" pitchFamily="34" charset="0"/>
                <a:ea typeface="PT Sans" pitchFamily="34" charset="-122"/>
                <a:cs typeface="PT Sans" pitchFamily="34" charset="-120"/>
              </a:rPr>
              <a:t>RISC-V</a:t>
            </a:r>
            <a:r>
              <a:rPr lang="en-US" sz="2200" dirty="0">
                <a:solidFill>
                  <a:srgbClr val="FFFFFF"/>
                </a:solidFill>
                <a:latin typeface="PT Sans" pitchFamily="34" charset="0"/>
                <a:ea typeface="PT Sans" pitchFamily="34" charset="-122"/>
                <a:cs typeface="PT Sans" pitchFamily="34" charset="-120"/>
              </a:rPr>
              <a:t> (phát âm là "risk-five") là một kiến trúc tập lệnh mở, cho phép bất kỳ ai có thể sử dụng, triển khai và tùy chỉnh mà không cần phải trả phí bản quyền. RISC-V được phát triển lần đầu tại Đại học California, Berkeley vào năm 2010 và đã trở thành một chuẩn mở được quản lý bởi tổ chức RISC-V International từ năm 2015.</a:t>
            </a:r>
            <a:endParaRPr lang="en-US" sz="2200" dirty="0"/>
          </a:p>
        </p:txBody>
      </p:sp>
      <p:sp>
        <p:nvSpPr>
          <p:cNvPr id="5" name="Text 2"/>
          <p:cNvSpPr/>
          <p:nvPr/>
        </p:nvSpPr>
        <p:spPr>
          <a:xfrm>
            <a:off x="837724" y="5546884"/>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8374"/>
          </a:xfrm>
          <a:prstGeom prst="rect">
            <a:avLst/>
          </a:prstGeom>
        </p:spPr>
      </p:pic>
      <p:pic>
        <p:nvPicPr>
          <p:cNvPr id="3" name="Image 1" descr="preencoded.png"/>
          <p:cNvPicPr>
            <a:picLocks noChangeAspect="1"/>
          </p:cNvPicPr>
          <p:nvPr/>
        </p:nvPicPr>
        <p:blipFill>
          <a:blip r:embed="rId4"/>
          <a:stretch>
            <a:fillRect/>
          </a:stretch>
        </p:blipFill>
        <p:spPr>
          <a:xfrm>
            <a:off x="6035040" y="542687"/>
            <a:ext cx="2560320" cy="1143000"/>
          </a:xfrm>
          <a:prstGeom prst="rect">
            <a:avLst/>
          </a:prstGeom>
        </p:spPr>
      </p:pic>
      <p:sp>
        <p:nvSpPr>
          <p:cNvPr id="4" name="Text 0"/>
          <p:cNvSpPr/>
          <p:nvPr/>
        </p:nvSpPr>
        <p:spPr>
          <a:xfrm>
            <a:off x="623888" y="2718554"/>
            <a:ext cx="5459373" cy="524232"/>
          </a:xfrm>
          <a:prstGeom prst="rect">
            <a:avLst/>
          </a:prstGeom>
          <a:noFill/>
          <a:ln/>
        </p:spPr>
        <p:txBody>
          <a:bodyPr wrap="none" lIns="0" tIns="0" rIns="0" bIns="0" rtlCol="0" anchor="t"/>
          <a:lstStyle/>
          <a:p>
            <a:pPr marL="0" indent="0">
              <a:lnSpc>
                <a:spcPts val="4100"/>
              </a:lnSpc>
              <a:buNone/>
            </a:pPr>
            <a:r>
              <a:rPr lang="en-US" sz="4400" dirty="0">
                <a:solidFill>
                  <a:srgbClr val="FFFFFF"/>
                </a:solidFill>
                <a:latin typeface="Nunito Semi Bold" pitchFamily="34" charset="0"/>
                <a:ea typeface="Nunito Semi Bold" pitchFamily="34" charset="-122"/>
                <a:cs typeface="Nunito Semi Bold" pitchFamily="34" charset="-120"/>
              </a:rPr>
              <a:t>Ưu Điểm Nổi Bật của RISC-V</a:t>
            </a:r>
            <a:endParaRPr lang="en-US" sz="4400" dirty="0"/>
          </a:p>
        </p:txBody>
      </p:sp>
      <p:pic>
        <p:nvPicPr>
          <p:cNvPr id="5" name="Image 2" descr="preencoded.png"/>
          <p:cNvPicPr>
            <a:picLocks noChangeAspect="1"/>
          </p:cNvPicPr>
          <p:nvPr/>
        </p:nvPicPr>
        <p:blipFill>
          <a:blip r:embed="rId5"/>
          <a:stretch>
            <a:fillRect/>
          </a:stretch>
        </p:blipFill>
        <p:spPr>
          <a:xfrm>
            <a:off x="623888" y="3510201"/>
            <a:ext cx="445651" cy="445651"/>
          </a:xfrm>
          <a:prstGeom prst="rect">
            <a:avLst/>
          </a:prstGeom>
        </p:spPr>
      </p:pic>
      <p:sp>
        <p:nvSpPr>
          <p:cNvPr id="6" name="Text 1"/>
          <p:cNvSpPr/>
          <p:nvPr/>
        </p:nvSpPr>
        <p:spPr>
          <a:xfrm>
            <a:off x="623888" y="4134088"/>
            <a:ext cx="2097286" cy="262176"/>
          </a:xfrm>
          <a:prstGeom prst="rect">
            <a:avLst/>
          </a:prstGeom>
          <a:noFill/>
          <a:ln/>
        </p:spPr>
        <p:txBody>
          <a:bodyPr wrap="none" lIns="0" tIns="0" rIns="0" bIns="0" rtlCol="0" anchor="t"/>
          <a:lstStyle/>
          <a:p>
            <a:pPr marL="0" indent="0" algn="l">
              <a:lnSpc>
                <a:spcPts val="2050"/>
              </a:lnSpc>
              <a:buNone/>
            </a:pPr>
            <a:r>
              <a:rPr lang="en-US" sz="2400" dirty="0">
                <a:solidFill>
                  <a:srgbClr val="FFFFFF"/>
                </a:solidFill>
                <a:latin typeface="Nunito Semi Bold" pitchFamily="34" charset="0"/>
                <a:ea typeface="Nunito Semi Bold" pitchFamily="34" charset="-122"/>
                <a:cs typeface="Nunito Semi Bold" pitchFamily="34" charset="-120"/>
              </a:rPr>
              <a:t>Open-source</a:t>
            </a:r>
            <a:endParaRPr lang="en-US" sz="2400" dirty="0"/>
          </a:p>
        </p:txBody>
      </p:sp>
      <p:sp>
        <p:nvSpPr>
          <p:cNvPr id="7" name="Text 2"/>
          <p:cNvSpPr/>
          <p:nvPr/>
        </p:nvSpPr>
        <p:spPr>
          <a:xfrm>
            <a:off x="623888" y="4503182"/>
            <a:ext cx="4282559" cy="855464"/>
          </a:xfrm>
          <a:prstGeom prst="rect">
            <a:avLst/>
          </a:prstGeom>
          <a:noFill/>
          <a:ln/>
        </p:spPr>
        <p:txBody>
          <a:bodyPr wrap="square" lIns="0" tIns="0" rIns="0" bIns="0" rtlCol="0" anchor="t"/>
          <a:lstStyle/>
          <a:p>
            <a:pPr marL="0" indent="0" algn="l">
              <a:lnSpc>
                <a:spcPts val="2200"/>
              </a:lnSpc>
              <a:buNone/>
            </a:pPr>
            <a:r>
              <a:rPr lang="en-US" dirty="0">
                <a:solidFill>
                  <a:srgbClr val="FFFFFF"/>
                </a:solidFill>
                <a:latin typeface="PT Sans" pitchFamily="34" charset="0"/>
                <a:ea typeface="PT Sans" pitchFamily="34" charset="-122"/>
                <a:cs typeface="PT Sans" pitchFamily="34" charset="-120"/>
              </a:rPr>
              <a:t>RISC-V là mã nguồn mở, cho phép miễn phí tiếp cận, tự do sử dụng và chỉnh sửa. Điều này thúc đẩy hợp tác và đổi mới trong cộng đồng.</a:t>
            </a:r>
            <a:endParaRPr lang="en-US" dirty="0"/>
          </a:p>
        </p:txBody>
      </p:sp>
      <p:pic>
        <p:nvPicPr>
          <p:cNvPr id="8" name="Image 3" descr="preencoded.png"/>
          <p:cNvPicPr>
            <a:picLocks noChangeAspect="1"/>
          </p:cNvPicPr>
          <p:nvPr/>
        </p:nvPicPr>
        <p:blipFill>
          <a:blip r:embed="rId6"/>
          <a:stretch>
            <a:fillRect/>
          </a:stretch>
        </p:blipFill>
        <p:spPr>
          <a:xfrm>
            <a:off x="5173861" y="3510201"/>
            <a:ext cx="445651" cy="445651"/>
          </a:xfrm>
          <a:prstGeom prst="rect">
            <a:avLst/>
          </a:prstGeom>
        </p:spPr>
      </p:pic>
      <p:sp>
        <p:nvSpPr>
          <p:cNvPr id="9" name="Text 3"/>
          <p:cNvSpPr/>
          <p:nvPr/>
        </p:nvSpPr>
        <p:spPr>
          <a:xfrm>
            <a:off x="5173861" y="4134088"/>
            <a:ext cx="2097286" cy="262176"/>
          </a:xfrm>
          <a:prstGeom prst="rect">
            <a:avLst/>
          </a:prstGeom>
          <a:noFill/>
          <a:ln/>
        </p:spPr>
        <p:txBody>
          <a:bodyPr wrap="none" lIns="0" tIns="0" rIns="0" bIns="0" rtlCol="0" anchor="t"/>
          <a:lstStyle/>
          <a:p>
            <a:pPr marL="0" indent="0" algn="l">
              <a:lnSpc>
                <a:spcPts val="2050"/>
              </a:lnSpc>
              <a:buNone/>
            </a:pPr>
            <a:r>
              <a:rPr lang="en-US" sz="2400" dirty="0">
                <a:solidFill>
                  <a:srgbClr val="FFFFFF"/>
                </a:solidFill>
                <a:latin typeface="Nunito Semi Bold" pitchFamily="34" charset="0"/>
                <a:ea typeface="Nunito Semi Bold" pitchFamily="34" charset="-122"/>
                <a:cs typeface="Nunito Semi Bold" pitchFamily="34" charset="-120"/>
              </a:rPr>
              <a:t>Modularity</a:t>
            </a:r>
            <a:endParaRPr lang="en-US" sz="2400" dirty="0"/>
          </a:p>
        </p:txBody>
      </p:sp>
      <p:sp>
        <p:nvSpPr>
          <p:cNvPr id="10" name="Text 4"/>
          <p:cNvSpPr/>
          <p:nvPr/>
        </p:nvSpPr>
        <p:spPr>
          <a:xfrm>
            <a:off x="5173861" y="4503182"/>
            <a:ext cx="4282559" cy="855464"/>
          </a:xfrm>
          <a:prstGeom prst="rect">
            <a:avLst/>
          </a:prstGeom>
          <a:noFill/>
          <a:ln/>
        </p:spPr>
        <p:txBody>
          <a:bodyPr wrap="square" lIns="0" tIns="0" rIns="0" bIns="0" rtlCol="0" anchor="t"/>
          <a:lstStyle/>
          <a:p>
            <a:pPr marL="0" indent="0" algn="l">
              <a:lnSpc>
                <a:spcPts val="2200"/>
              </a:lnSpc>
              <a:buNone/>
            </a:pPr>
            <a:r>
              <a:rPr lang="en-US" dirty="0">
                <a:solidFill>
                  <a:srgbClr val="FFFFFF"/>
                </a:solidFill>
                <a:latin typeface="PT Sans" pitchFamily="34" charset="0"/>
                <a:ea typeface="PT Sans" pitchFamily="34" charset="-122"/>
                <a:cs typeface="PT Sans" pitchFamily="34" charset="-120"/>
              </a:rPr>
              <a:t>Kiến trúc này cho phép lựa chọn thành phần cần thiết, giúp giảm phức tạp và tiết kiệm năng lượng trong thiết kế chip.</a:t>
            </a:r>
            <a:endParaRPr lang="en-US" dirty="0"/>
          </a:p>
        </p:txBody>
      </p:sp>
      <p:pic>
        <p:nvPicPr>
          <p:cNvPr id="11" name="Image 4" descr="preencoded.png"/>
          <p:cNvPicPr>
            <a:picLocks noChangeAspect="1"/>
          </p:cNvPicPr>
          <p:nvPr/>
        </p:nvPicPr>
        <p:blipFill>
          <a:blip r:embed="rId7"/>
          <a:stretch>
            <a:fillRect/>
          </a:stretch>
        </p:blipFill>
        <p:spPr>
          <a:xfrm>
            <a:off x="9723834" y="3510201"/>
            <a:ext cx="445651" cy="445651"/>
          </a:xfrm>
          <a:prstGeom prst="rect">
            <a:avLst/>
          </a:prstGeom>
        </p:spPr>
      </p:pic>
      <p:sp>
        <p:nvSpPr>
          <p:cNvPr id="12" name="Text 5"/>
          <p:cNvSpPr/>
          <p:nvPr/>
        </p:nvSpPr>
        <p:spPr>
          <a:xfrm>
            <a:off x="9723834" y="4134088"/>
            <a:ext cx="2097286" cy="262176"/>
          </a:xfrm>
          <a:prstGeom prst="rect">
            <a:avLst/>
          </a:prstGeom>
          <a:noFill/>
          <a:ln/>
        </p:spPr>
        <p:txBody>
          <a:bodyPr wrap="none" lIns="0" tIns="0" rIns="0" bIns="0" rtlCol="0" anchor="t"/>
          <a:lstStyle/>
          <a:p>
            <a:pPr marL="0" indent="0" algn="l">
              <a:lnSpc>
                <a:spcPts val="2050"/>
              </a:lnSpc>
              <a:buNone/>
            </a:pPr>
            <a:r>
              <a:rPr lang="en-US" sz="2400" dirty="0">
                <a:solidFill>
                  <a:srgbClr val="FFFFFF"/>
                </a:solidFill>
                <a:latin typeface="Nunito Semi Bold" pitchFamily="34" charset="0"/>
                <a:ea typeface="Nunito Semi Bold" pitchFamily="34" charset="-122"/>
                <a:cs typeface="Nunito Semi Bold" pitchFamily="34" charset="-120"/>
              </a:rPr>
              <a:t>Customizability</a:t>
            </a:r>
            <a:endParaRPr lang="en-US" sz="2400" dirty="0"/>
          </a:p>
        </p:txBody>
      </p:sp>
      <p:sp>
        <p:nvSpPr>
          <p:cNvPr id="13" name="Text 6"/>
          <p:cNvSpPr/>
          <p:nvPr/>
        </p:nvSpPr>
        <p:spPr>
          <a:xfrm>
            <a:off x="9723834" y="4503182"/>
            <a:ext cx="4282559" cy="855464"/>
          </a:xfrm>
          <a:prstGeom prst="rect">
            <a:avLst/>
          </a:prstGeom>
          <a:noFill/>
          <a:ln/>
        </p:spPr>
        <p:txBody>
          <a:bodyPr wrap="square" lIns="0" tIns="0" rIns="0" bIns="0" rtlCol="0" anchor="t"/>
          <a:lstStyle/>
          <a:p>
            <a:pPr marL="0" indent="0" algn="l">
              <a:lnSpc>
                <a:spcPts val="2200"/>
              </a:lnSpc>
              <a:buNone/>
            </a:pPr>
            <a:r>
              <a:rPr lang="en-US" dirty="0">
                <a:solidFill>
                  <a:srgbClr val="FFFFFF"/>
                </a:solidFill>
                <a:latin typeface="PT Sans" pitchFamily="34" charset="0"/>
                <a:ea typeface="PT Sans" pitchFamily="34" charset="-122"/>
                <a:cs typeface="PT Sans" pitchFamily="34" charset="-120"/>
              </a:rPr>
              <a:t>RISC-V cung cấp tính linh hoạt cao, cho phép tạo các phần mở rộng và thiết kế riêng phù hợp với từng ứng dụng cụ thể.</a:t>
            </a:r>
            <a:endParaRPr lang="en-US" dirty="0"/>
          </a:p>
        </p:txBody>
      </p:sp>
      <p:pic>
        <p:nvPicPr>
          <p:cNvPr id="14" name="Image 5" descr="preencoded.png"/>
          <p:cNvPicPr>
            <a:picLocks noChangeAspect="1"/>
          </p:cNvPicPr>
          <p:nvPr/>
        </p:nvPicPr>
        <p:blipFill>
          <a:blip r:embed="rId8"/>
          <a:stretch>
            <a:fillRect/>
          </a:stretch>
        </p:blipFill>
        <p:spPr>
          <a:xfrm>
            <a:off x="623888" y="5893475"/>
            <a:ext cx="445651" cy="445651"/>
          </a:xfrm>
          <a:prstGeom prst="rect">
            <a:avLst/>
          </a:prstGeom>
        </p:spPr>
      </p:pic>
      <p:sp>
        <p:nvSpPr>
          <p:cNvPr id="15" name="Text 7"/>
          <p:cNvSpPr/>
          <p:nvPr/>
        </p:nvSpPr>
        <p:spPr>
          <a:xfrm>
            <a:off x="623888" y="6517362"/>
            <a:ext cx="2097286" cy="262176"/>
          </a:xfrm>
          <a:prstGeom prst="rect">
            <a:avLst/>
          </a:prstGeom>
          <a:noFill/>
          <a:ln/>
        </p:spPr>
        <p:txBody>
          <a:bodyPr wrap="none" lIns="0" tIns="0" rIns="0" bIns="0" rtlCol="0" anchor="t"/>
          <a:lstStyle/>
          <a:p>
            <a:pPr marL="0" indent="0" algn="l">
              <a:lnSpc>
                <a:spcPts val="2050"/>
              </a:lnSpc>
              <a:buNone/>
            </a:pPr>
            <a:r>
              <a:rPr lang="en-US" sz="2400" dirty="0">
                <a:solidFill>
                  <a:srgbClr val="FFFFFF"/>
                </a:solidFill>
                <a:latin typeface="Nunito Semi Bold" pitchFamily="34" charset="0"/>
                <a:ea typeface="Nunito Semi Bold" pitchFamily="34" charset="-122"/>
                <a:cs typeface="Nunito Semi Bold" pitchFamily="34" charset="-120"/>
              </a:rPr>
              <a:t>Scalability</a:t>
            </a:r>
            <a:endParaRPr lang="en-US" sz="2400" dirty="0"/>
          </a:p>
        </p:txBody>
      </p:sp>
      <p:sp>
        <p:nvSpPr>
          <p:cNvPr id="16" name="Text 8"/>
          <p:cNvSpPr/>
          <p:nvPr/>
        </p:nvSpPr>
        <p:spPr>
          <a:xfrm>
            <a:off x="623888" y="6886456"/>
            <a:ext cx="4282559" cy="855464"/>
          </a:xfrm>
          <a:prstGeom prst="rect">
            <a:avLst/>
          </a:prstGeom>
          <a:noFill/>
          <a:ln/>
        </p:spPr>
        <p:txBody>
          <a:bodyPr wrap="square" lIns="0" tIns="0" rIns="0" bIns="0" rtlCol="0" anchor="t"/>
          <a:lstStyle/>
          <a:p>
            <a:pPr marL="0" indent="0" algn="l">
              <a:lnSpc>
                <a:spcPts val="2200"/>
              </a:lnSpc>
              <a:buNone/>
            </a:pPr>
            <a:r>
              <a:rPr lang="en-US" dirty="0">
                <a:solidFill>
                  <a:srgbClr val="FFFFFF"/>
                </a:solidFill>
                <a:latin typeface="PT Sans" pitchFamily="34" charset="0"/>
                <a:ea typeface="PT Sans" pitchFamily="34" charset="-122"/>
                <a:cs typeface="PT Sans" pitchFamily="34" charset="-120"/>
              </a:rPr>
              <a:t>Kiến trúc này phù hợp với nhiều cấu hình và ứng dụng, từ IoT đến trung tâm dữ liệu, đảm bảo khả năng mở rộng.</a:t>
            </a:r>
            <a:endParaRPr lang="en-US" dirty="0"/>
          </a:p>
        </p:txBody>
      </p:sp>
      <p:pic>
        <p:nvPicPr>
          <p:cNvPr id="17" name="Image 6" descr="preencoded.png"/>
          <p:cNvPicPr>
            <a:picLocks noChangeAspect="1"/>
          </p:cNvPicPr>
          <p:nvPr/>
        </p:nvPicPr>
        <p:blipFill>
          <a:blip r:embed="rId9"/>
          <a:stretch>
            <a:fillRect/>
          </a:stretch>
        </p:blipFill>
        <p:spPr>
          <a:xfrm>
            <a:off x="5173861" y="5893475"/>
            <a:ext cx="445651" cy="445651"/>
          </a:xfrm>
          <a:prstGeom prst="rect">
            <a:avLst/>
          </a:prstGeom>
        </p:spPr>
      </p:pic>
      <p:sp>
        <p:nvSpPr>
          <p:cNvPr id="18" name="Text 9"/>
          <p:cNvSpPr/>
          <p:nvPr/>
        </p:nvSpPr>
        <p:spPr>
          <a:xfrm>
            <a:off x="5173861" y="6517362"/>
            <a:ext cx="2560558" cy="262176"/>
          </a:xfrm>
          <a:prstGeom prst="rect">
            <a:avLst/>
          </a:prstGeom>
          <a:noFill/>
          <a:ln/>
        </p:spPr>
        <p:txBody>
          <a:bodyPr wrap="none" lIns="0" tIns="0" rIns="0" bIns="0" rtlCol="0" anchor="t"/>
          <a:lstStyle/>
          <a:p>
            <a:pPr marL="0" indent="0" algn="l">
              <a:lnSpc>
                <a:spcPts val="2050"/>
              </a:lnSpc>
              <a:buNone/>
            </a:pPr>
            <a:r>
              <a:rPr lang="en-US" sz="2400" dirty="0">
                <a:solidFill>
                  <a:srgbClr val="FFFFFF"/>
                </a:solidFill>
                <a:latin typeface="Nunito Semi Bold" pitchFamily="34" charset="0"/>
                <a:ea typeface="Nunito Semi Bold" pitchFamily="34" charset="-122"/>
                <a:cs typeface="Nunito Semi Bold" pitchFamily="34" charset="-120"/>
              </a:rPr>
              <a:t>Strong community support</a:t>
            </a:r>
            <a:endParaRPr lang="en-US" sz="2400" dirty="0"/>
          </a:p>
        </p:txBody>
      </p:sp>
      <p:sp>
        <p:nvSpPr>
          <p:cNvPr id="19" name="Text 10"/>
          <p:cNvSpPr/>
          <p:nvPr/>
        </p:nvSpPr>
        <p:spPr>
          <a:xfrm>
            <a:off x="5173861" y="6886456"/>
            <a:ext cx="4282559" cy="570309"/>
          </a:xfrm>
          <a:prstGeom prst="rect">
            <a:avLst/>
          </a:prstGeom>
          <a:noFill/>
          <a:ln/>
        </p:spPr>
        <p:txBody>
          <a:bodyPr wrap="square" lIns="0" tIns="0" rIns="0" bIns="0" rtlCol="0" anchor="t"/>
          <a:lstStyle/>
          <a:p>
            <a:pPr marL="0" indent="0" algn="l">
              <a:lnSpc>
                <a:spcPts val="2200"/>
              </a:lnSpc>
              <a:buNone/>
            </a:pPr>
            <a:r>
              <a:rPr lang="en-US" dirty="0">
                <a:solidFill>
                  <a:srgbClr val="FFFFFF"/>
                </a:solidFill>
                <a:latin typeface="PT Sans" pitchFamily="34" charset="0"/>
                <a:ea typeface="PT Sans" pitchFamily="34" charset="-122"/>
                <a:cs typeface="PT Sans" pitchFamily="34" charset="-120"/>
              </a:rPr>
              <a:t>Hệ sinh thái ngày càng mở rộng, đảm bảo sự phát triển và thích nghi</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44792"/>
          </a:xfrm>
          <a:prstGeom prst="rect">
            <a:avLst/>
          </a:prstGeom>
        </p:spPr>
      </p:pic>
      <p:pic>
        <p:nvPicPr>
          <p:cNvPr id="3" name="Image 1" descr="preencoded.png"/>
          <p:cNvPicPr>
            <a:picLocks noChangeAspect="1"/>
          </p:cNvPicPr>
          <p:nvPr/>
        </p:nvPicPr>
        <p:blipFill>
          <a:blip r:embed="rId4"/>
          <a:stretch>
            <a:fillRect/>
          </a:stretch>
        </p:blipFill>
        <p:spPr>
          <a:xfrm>
            <a:off x="6183630" y="424696"/>
            <a:ext cx="2263140" cy="1295400"/>
          </a:xfrm>
          <a:prstGeom prst="rect">
            <a:avLst/>
          </a:prstGeom>
        </p:spPr>
      </p:pic>
      <p:sp>
        <p:nvSpPr>
          <p:cNvPr id="4" name="Text 0"/>
          <p:cNvSpPr/>
          <p:nvPr/>
        </p:nvSpPr>
        <p:spPr>
          <a:xfrm>
            <a:off x="600432" y="2618303"/>
            <a:ext cx="4328874" cy="504587"/>
          </a:xfrm>
          <a:prstGeom prst="rect">
            <a:avLst/>
          </a:prstGeom>
          <a:noFill/>
          <a:ln/>
        </p:spPr>
        <p:txBody>
          <a:bodyPr wrap="none" lIns="0" tIns="0" rIns="0" bIns="0" rtlCol="0" anchor="t"/>
          <a:lstStyle/>
          <a:p>
            <a:pPr marL="0" indent="0">
              <a:lnSpc>
                <a:spcPts val="3950"/>
              </a:lnSpc>
              <a:buNone/>
            </a:pPr>
            <a:r>
              <a:rPr lang="en-US" sz="4400" dirty="0">
                <a:solidFill>
                  <a:srgbClr val="FFFFFF"/>
                </a:solidFill>
                <a:latin typeface="Nunito Semi Bold" pitchFamily="34" charset="0"/>
                <a:ea typeface="Nunito Semi Bold" pitchFamily="34" charset="-122"/>
                <a:cs typeface="Nunito Semi Bold" pitchFamily="34" charset="-120"/>
              </a:rPr>
              <a:t>Thách Thức của RISC-V</a:t>
            </a:r>
            <a:endParaRPr lang="en-US" sz="4400" dirty="0"/>
          </a:p>
        </p:txBody>
      </p:sp>
      <p:sp>
        <p:nvSpPr>
          <p:cNvPr id="5" name="Shape 1"/>
          <p:cNvSpPr/>
          <p:nvPr/>
        </p:nvSpPr>
        <p:spPr>
          <a:xfrm>
            <a:off x="600432" y="3573185"/>
            <a:ext cx="386001" cy="386001"/>
          </a:xfrm>
          <a:prstGeom prst="roundRect">
            <a:avLst>
              <a:gd name="adj" fmla="val 66678"/>
            </a:avLst>
          </a:prstGeom>
          <a:solidFill>
            <a:srgbClr val="00002E"/>
          </a:solidFill>
          <a:ln w="15240">
            <a:solidFill>
              <a:srgbClr val="F2B42D"/>
            </a:solidFill>
            <a:prstDash val="solid"/>
          </a:ln>
        </p:spPr>
        <p:txBody>
          <a:bodyPr/>
          <a:lstStyle/>
          <a:p>
            <a:endParaRPr lang="vi-VN"/>
          </a:p>
        </p:txBody>
      </p:sp>
      <p:sp>
        <p:nvSpPr>
          <p:cNvPr id="6" name="Text 2"/>
          <p:cNvSpPr/>
          <p:nvPr/>
        </p:nvSpPr>
        <p:spPr>
          <a:xfrm>
            <a:off x="720804" y="3644979"/>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1</a:t>
            </a:r>
            <a:endParaRPr lang="en-US" sz="1900" dirty="0"/>
          </a:p>
        </p:txBody>
      </p:sp>
      <p:sp>
        <p:nvSpPr>
          <p:cNvPr id="7" name="Text 3"/>
          <p:cNvSpPr/>
          <p:nvPr/>
        </p:nvSpPr>
        <p:spPr>
          <a:xfrm>
            <a:off x="1158002" y="3573185"/>
            <a:ext cx="2889052" cy="252174"/>
          </a:xfrm>
          <a:prstGeom prst="rect">
            <a:avLst/>
          </a:prstGeom>
          <a:noFill/>
          <a:ln/>
        </p:spPr>
        <p:txBody>
          <a:bodyPr wrap="none" lIns="0" tIns="0" rIns="0" bIns="0" rtlCol="0" anchor="t"/>
          <a:lstStyle/>
          <a:p>
            <a:pPr marL="0" indent="0">
              <a:lnSpc>
                <a:spcPts val="19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Hệ sinh thái phần mềm hạn chế</a:t>
            </a:r>
            <a:endParaRPr lang="en-US" sz="2400" dirty="0">
              <a:solidFill>
                <a:schemeClr val="accent4">
                  <a:lumMod val="40000"/>
                  <a:lumOff val="60000"/>
                </a:schemeClr>
              </a:solidFill>
            </a:endParaRPr>
          </a:p>
        </p:txBody>
      </p:sp>
      <p:sp>
        <p:nvSpPr>
          <p:cNvPr id="8" name="Text 4"/>
          <p:cNvSpPr/>
          <p:nvPr/>
        </p:nvSpPr>
        <p:spPr>
          <a:xfrm>
            <a:off x="1158002" y="3928229"/>
            <a:ext cx="6071473" cy="548878"/>
          </a:xfrm>
          <a:prstGeom prst="rect">
            <a:avLst/>
          </a:prstGeom>
          <a:noFill/>
          <a:ln/>
        </p:spPr>
        <p:txBody>
          <a:bodyPr wrap="squar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RISC-V chưa phát triển mạnh như x86 và ARM, gây khó khăn về tương thích phần mềm.</a:t>
            </a:r>
            <a:endParaRPr lang="en-US" dirty="0"/>
          </a:p>
        </p:txBody>
      </p:sp>
      <p:sp>
        <p:nvSpPr>
          <p:cNvPr id="9" name="Shape 5"/>
          <p:cNvSpPr/>
          <p:nvPr/>
        </p:nvSpPr>
        <p:spPr>
          <a:xfrm>
            <a:off x="7401044" y="3573185"/>
            <a:ext cx="386001" cy="386001"/>
          </a:xfrm>
          <a:prstGeom prst="roundRect">
            <a:avLst>
              <a:gd name="adj" fmla="val 66678"/>
            </a:avLst>
          </a:prstGeom>
          <a:solidFill>
            <a:srgbClr val="00002E"/>
          </a:solidFill>
          <a:ln w="15240">
            <a:solidFill>
              <a:srgbClr val="D7425E"/>
            </a:solidFill>
            <a:prstDash val="solid"/>
          </a:ln>
        </p:spPr>
        <p:txBody>
          <a:bodyPr/>
          <a:lstStyle/>
          <a:p>
            <a:endParaRPr lang="vi-VN"/>
          </a:p>
        </p:txBody>
      </p:sp>
      <p:sp>
        <p:nvSpPr>
          <p:cNvPr id="10" name="Text 6"/>
          <p:cNvSpPr/>
          <p:nvPr/>
        </p:nvSpPr>
        <p:spPr>
          <a:xfrm>
            <a:off x="7521416" y="3644979"/>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2</a:t>
            </a:r>
            <a:endParaRPr lang="en-US" sz="1900" dirty="0"/>
          </a:p>
        </p:txBody>
      </p:sp>
      <p:sp>
        <p:nvSpPr>
          <p:cNvPr id="11" name="Text 7"/>
          <p:cNvSpPr/>
          <p:nvPr/>
        </p:nvSpPr>
        <p:spPr>
          <a:xfrm>
            <a:off x="7958614" y="3573185"/>
            <a:ext cx="2018586" cy="252174"/>
          </a:xfrm>
          <a:prstGeom prst="rect">
            <a:avLst/>
          </a:prstGeom>
          <a:noFill/>
          <a:ln/>
        </p:spPr>
        <p:txBody>
          <a:bodyPr wrap="none" lIns="0" tIns="0" rIns="0" bIns="0" rtlCol="0" anchor="t"/>
          <a:lstStyle/>
          <a:p>
            <a:pPr marL="0" indent="0">
              <a:lnSpc>
                <a:spcPts val="19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Tối ưu hóa hiệu suất</a:t>
            </a:r>
            <a:endParaRPr lang="en-US" sz="2400" dirty="0">
              <a:solidFill>
                <a:schemeClr val="accent4">
                  <a:lumMod val="40000"/>
                  <a:lumOff val="60000"/>
                </a:schemeClr>
              </a:solidFill>
            </a:endParaRPr>
          </a:p>
        </p:txBody>
      </p:sp>
      <p:sp>
        <p:nvSpPr>
          <p:cNvPr id="12" name="Text 8"/>
          <p:cNvSpPr/>
          <p:nvPr/>
        </p:nvSpPr>
        <p:spPr>
          <a:xfrm>
            <a:off x="7958614" y="3928229"/>
            <a:ext cx="6071473" cy="548878"/>
          </a:xfrm>
          <a:prstGeom prst="rect">
            <a:avLst/>
          </a:prstGeom>
          <a:noFill/>
          <a:ln/>
        </p:spPr>
        <p:txBody>
          <a:bodyPr wrap="squar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Đòi hỏi đầu tư tài nguyên đáng kể để đạt được hiệu suất cao như các kiến trúc đã trưởng thành.</a:t>
            </a:r>
            <a:endParaRPr lang="en-US" dirty="0"/>
          </a:p>
        </p:txBody>
      </p:sp>
      <p:sp>
        <p:nvSpPr>
          <p:cNvPr id="13" name="Shape 9"/>
          <p:cNvSpPr/>
          <p:nvPr/>
        </p:nvSpPr>
        <p:spPr>
          <a:xfrm>
            <a:off x="600432" y="4841677"/>
            <a:ext cx="386001" cy="386001"/>
          </a:xfrm>
          <a:prstGeom prst="roundRect">
            <a:avLst>
              <a:gd name="adj" fmla="val 66678"/>
            </a:avLst>
          </a:prstGeom>
          <a:solidFill>
            <a:srgbClr val="00002E"/>
          </a:solidFill>
          <a:ln w="15240">
            <a:solidFill>
              <a:srgbClr val="DD785E"/>
            </a:solidFill>
            <a:prstDash val="solid"/>
          </a:ln>
        </p:spPr>
        <p:txBody>
          <a:bodyPr/>
          <a:lstStyle/>
          <a:p>
            <a:endParaRPr lang="vi-VN"/>
          </a:p>
        </p:txBody>
      </p:sp>
      <p:sp>
        <p:nvSpPr>
          <p:cNvPr id="14" name="Text 10"/>
          <p:cNvSpPr/>
          <p:nvPr/>
        </p:nvSpPr>
        <p:spPr>
          <a:xfrm>
            <a:off x="720804" y="4913471"/>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3</a:t>
            </a:r>
            <a:endParaRPr lang="en-US" sz="1900" dirty="0"/>
          </a:p>
        </p:txBody>
      </p:sp>
      <p:sp>
        <p:nvSpPr>
          <p:cNvPr id="15" name="Text 11"/>
          <p:cNvSpPr/>
          <p:nvPr/>
        </p:nvSpPr>
        <p:spPr>
          <a:xfrm>
            <a:off x="1158002" y="4841677"/>
            <a:ext cx="2018586" cy="252174"/>
          </a:xfrm>
          <a:prstGeom prst="rect">
            <a:avLst/>
          </a:prstGeom>
          <a:noFill/>
          <a:ln/>
        </p:spPr>
        <p:txBody>
          <a:bodyPr wrap="none" lIns="0" tIns="0" rIns="0" bIns="0" rtlCol="0" anchor="t"/>
          <a:lstStyle/>
          <a:p>
            <a:pPr marL="0" indent="0">
              <a:lnSpc>
                <a:spcPts val="19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Rủi ro phân mảnh</a:t>
            </a:r>
            <a:endParaRPr lang="en-US" sz="2400" dirty="0">
              <a:solidFill>
                <a:schemeClr val="accent4">
                  <a:lumMod val="40000"/>
                  <a:lumOff val="60000"/>
                </a:schemeClr>
              </a:solidFill>
            </a:endParaRPr>
          </a:p>
        </p:txBody>
      </p:sp>
      <p:sp>
        <p:nvSpPr>
          <p:cNvPr id="16" name="Text 12"/>
          <p:cNvSpPr/>
          <p:nvPr/>
        </p:nvSpPr>
        <p:spPr>
          <a:xfrm>
            <a:off x="1158002" y="5196721"/>
            <a:ext cx="6071473" cy="274439"/>
          </a:xfrm>
          <a:prstGeom prst="rect">
            <a:avLst/>
          </a:prstGeom>
          <a:noFill/>
          <a:ln/>
        </p:spPr>
        <p:txBody>
          <a:bodyPr wrap="non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Các phiên bản tùy chỉnh có thể gây khó khăn trong việc </a:t>
            </a:r>
            <a:r>
              <a:rPr lang="en-US" dirty="0" err="1">
                <a:solidFill>
                  <a:srgbClr val="FFFFFF"/>
                </a:solidFill>
                <a:latin typeface="PT Sans" pitchFamily="34" charset="0"/>
                <a:ea typeface="PT Sans" pitchFamily="34" charset="-122"/>
                <a:cs typeface="PT Sans" pitchFamily="34" charset="-120"/>
              </a:rPr>
              <a:t>duy</a:t>
            </a:r>
            <a:r>
              <a:rPr lang="en-US" dirty="0">
                <a:solidFill>
                  <a:srgbClr val="FFFFFF"/>
                </a:solidFill>
                <a:latin typeface="PT Sans" pitchFamily="34" charset="0"/>
                <a:ea typeface="PT Sans" pitchFamily="34" charset="-122"/>
                <a:cs typeface="PT Sans" pitchFamily="34" charset="-120"/>
              </a:rPr>
              <a:t> </a:t>
            </a:r>
          </a:p>
          <a:p>
            <a:pPr marL="0" indent="0">
              <a:lnSpc>
                <a:spcPts val="2150"/>
              </a:lnSpc>
              <a:buNone/>
            </a:pPr>
            <a:r>
              <a:rPr lang="en-US" dirty="0" err="1">
                <a:solidFill>
                  <a:srgbClr val="FFFFFF"/>
                </a:solidFill>
                <a:latin typeface="PT Sans" pitchFamily="34" charset="0"/>
                <a:ea typeface="PT Sans" pitchFamily="34" charset="-122"/>
                <a:cs typeface="PT Sans" pitchFamily="34" charset="-120"/>
              </a:rPr>
              <a:t>trì</a:t>
            </a:r>
            <a:r>
              <a:rPr lang="en-US" dirty="0">
                <a:solidFill>
                  <a:srgbClr val="FFFFFF"/>
                </a:solidFill>
                <a:latin typeface="PT Sans" pitchFamily="34" charset="0"/>
                <a:ea typeface="PT Sans" pitchFamily="34" charset="-122"/>
                <a:cs typeface="PT Sans" pitchFamily="34" charset="-120"/>
              </a:rPr>
              <a:t> chuẩn hóa chung.</a:t>
            </a:r>
            <a:endParaRPr lang="en-US" dirty="0"/>
          </a:p>
        </p:txBody>
      </p:sp>
      <p:sp>
        <p:nvSpPr>
          <p:cNvPr id="17" name="Shape 13"/>
          <p:cNvSpPr/>
          <p:nvPr/>
        </p:nvSpPr>
        <p:spPr>
          <a:xfrm>
            <a:off x="7401044" y="4841677"/>
            <a:ext cx="386001" cy="386001"/>
          </a:xfrm>
          <a:prstGeom prst="roundRect">
            <a:avLst>
              <a:gd name="adj" fmla="val 66678"/>
            </a:avLst>
          </a:prstGeom>
          <a:solidFill>
            <a:srgbClr val="00002E"/>
          </a:solidFill>
          <a:ln w="15240">
            <a:solidFill>
              <a:srgbClr val="48A8E2"/>
            </a:solidFill>
            <a:prstDash val="solid"/>
          </a:ln>
        </p:spPr>
        <p:txBody>
          <a:bodyPr/>
          <a:lstStyle/>
          <a:p>
            <a:endParaRPr lang="vi-VN"/>
          </a:p>
        </p:txBody>
      </p:sp>
      <p:sp>
        <p:nvSpPr>
          <p:cNvPr id="18" name="Text 14"/>
          <p:cNvSpPr/>
          <p:nvPr/>
        </p:nvSpPr>
        <p:spPr>
          <a:xfrm>
            <a:off x="7521416" y="4913471"/>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4</a:t>
            </a:r>
            <a:endParaRPr lang="en-US" sz="1900" dirty="0"/>
          </a:p>
        </p:txBody>
      </p:sp>
      <p:sp>
        <p:nvSpPr>
          <p:cNvPr id="19" name="Text 15"/>
          <p:cNvSpPr/>
          <p:nvPr/>
        </p:nvSpPr>
        <p:spPr>
          <a:xfrm>
            <a:off x="7958614" y="4841677"/>
            <a:ext cx="3640931" cy="252174"/>
          </a:xfrm>
          <a:prstGeom prst="rect">
            <a:avLst/>
          </a:prstGeom>
          <a:noFill/>
          <a:ln/>
        </p:spPr>
        <p:txBody>
          <a:bodyPr wrap="none" lIns="0" tIns="0" rIns="0" bIns="0" rtlCol="0" anchor="t"/>
          <a:lstStyle/>
          <a:p>
            <a:pPr marL="0" indent="0">
              <a:lnSpc>
                <a:spcPts val="195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Triển khai phần cứng chưa trưởng thành</a:t>
            </a:r>
            <a:endParaRPr lang="en-US" sz="2400" dirty="0">
              <a:solidFill>
                <a:schemeClr val="accent4">
                  <a:lumMod val="40000"/>
                  <a:lumOff val="60000"/>
                </a:schemeClr>
              </a:solidFill>
            </a:endParaRPr>
          </a:p>
        </p:txBody>
      </p:sp>
      <p:sp>
        <p:nvSpPr>
          <p:cNvPr id="20" name="Text 16"/>
          <p:cNvSpPr/>
          <p:nvPr/>
        </p:nvSpPr>
        <p:spPr>
          <a:xfrm>
            <a:off x="7958614" y="5196721"/>
            <a:ext cx="6071473" cy="548878"/>
          </a:xfrm>
          <a:prstGeom prst="rect">
            <a:avLst/>
          </a:prstGeom>
          <a:noFill/>
          <a:ln/>
        </p:spPr>
        <p:txBody>
          <a:bodyPr wrap="squar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Một số phiên bản chưa ổn định, có thể gây ra các vấn đề về hiệu suất và độ tin cậy.</a:t>
            </a:r>
            <a:endParaRPr lang="en-US" dirty="0"/>
          </a:p>
        </p:txBody>
      </p:sp>
      <p:sp>
        <p:nvSpPr>
          <p:cNvPr id="21" name="Shape 17"/>
          <p:cNvSpPr/>
          <p:nvPr/>
        </p:nvSpPr>
        <p:spPr>
          <a:xfrm>
            <a:off x="600432" y="6110168"/>
            <a:ext cx="386001" cy="386001"/>
          </a:xfrm>
          <a:prstGeom prst="roundRect">
            <a:avLst>
              <a:gd name="adj" fmla="val 66678"/>
            </a:avLst>
          </a:prstGeom>
          <a:solidFill>
            <a:srgbClr val="00002E"/>
          </a:solidFill>
          <a:ln w="15240">
            <a:solidFill>
              <a:srgbClr val="59ABA9"/>
            </a:solidFill>
            <a:prstDash val="solid"/>
          </a:ln>
        </p:spPr>
        <p:txBody>
          <a:bodyPr/>
          <a:lstStyle/>
          <a:p>
            <a:endParaRPr lang="vi-VN"/>
          </a:p>
        </p:txBody>
      </p:sp>
      <p:sp>
        <p:nvSpPr>
          <p:cNvPr id="22" name="Text 18"/>
          <p:cNvSpPr/>
          <p:nvPr/>
        </p:nvSpPr>
        <p:spPr>
          <a:xfrm>
            <a:off x="720804" y="6181963"/>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5</a:t>
            </a:r>
            <a:endParaRPr lang="en-US" sz="1900" dirty="0"/>
          </a:p>
        </p:txBody>
      </p:sp>
      <p:sp>
        <p:nvSpPr>
          <p:cNvPr id="23" name="Text 19"/>
          <p:cNvSpPr/>
          <p:nvPr/>
        </p:nvSpPr>
        <p:spPr>
          <a:xfrm>
            <a:off x="1158002" y="6110168"/>
            <a:ext cx="2126575" cy="252174"/>
          </a:xfrm>
          <a:prstGeom prst="rect">
            <a:avLst/>
          </a:prstGeom>
          <a:noFill/>
          <a:ln/>
        </p:spPr>
        <p:txBody>
          <a:bodyPr wrap="none" lIns="0" tIns="0" rIns="0" bIns="0" rtlCol="0" anchor="t"/>
          <a:lstStyle/>
          <a:p>
            <a:pPr marL="0" indent="0">
              <a:lnSpc>
                <a:spcPts val="1950"/>
              </a:lnSpc>
              <a:buNone/>
            </a:pPr>
            <a:r>
              <a:rPr lang="en-US" sz="2400" b="1" dirty="0">
                <a:solidFill>
                  <a:schemeClr val="accent4">
                    <a:lumMod val="40000"/>
                    <a:lumOff val="60000"/>
                  </a:schemeClr>
                </a:solidFill>
                <a:latin typeface="Nunito Semi Bold" pitchFamily="34" charset="0"/>
                <a:ea typeface="Nunito Semi Bold" pitchFamily="34" charset="-122"/>
                <a:cs typeface="Nunito Semi Bold" pitchFamily="34" charset="-120"/>
              </a:rPr>
              <a:t>Khả năng tiếp cận chip</a:t>
            </a:r>
            <a:endParaRPr lang="en-US" sz="2400" dirty="0">
              <a:solidFill>
                <a:schemeClr val="accent4">
                  <a:lumMod val="40000"/>
                  <a:lumOff val="60000"/>
                </a:schemeClr>
              </a:solidFill>
            </a:endParaRPr>
          </a:p>
        </p:txBody>
      </p:sp>
      <p:sp>
        <p:nvSpPr>
          <p:cNvPr id="24" name="Text 20"/>
          <p:cNvSpPr/>
          <p:nvPr/>
        </p:nvSpPr>
        <p:spPr>
          <a:xfrm>
            <a:off x="1158002" y="6465213"/>
            <a:ext cx="6071473" cy="274439"/>
          </a:xfrm>
          <a:prstGeom prst="rect">
            <a:avLst/>
          </a:prstGeom>
          <a:noFill/>
          <a:ln/>
        </p:spPr>
        <p:txBody>
          <a:bodyPr wrap="non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Chip RISC-V chủ yếu phát triển cho nội bộ, hạn chế </a:t>
            </a:r>
            <a:r>
              <a:rPr lang="en-US" dirty="0" err="1">
                <a:solidFill>
                  <a:srgbClr val="FFFFFF"/>
                </a:solidFill>
                <a:latin typeface="PT Sans" pitchFamily="34" charset="0"/>
                <a:ea typeface="PT Sans" pitchFamily="34" charset="-122"/>
                <a:cs typeface="PT Sans" pitchFamily="34" charset="-120"/>
              </a:rPr>
              <a:t>khả</a:t>
            </a:r>
            <a:r>
              <a:rPr lang="en-US" dirty="0">
                <a:solidFill>
                  <a:srgbClr val="FFFFFF"/>
                </a:solidFill>
                <a:latin typeface="PT Sans" pitchFamily="34" charset="0"/>
                <a:ea typeface="PT Sans" pitchFamily="34" charset="-122"/>
                <a:cs typeface="PT Sans" pitchFamily="34" charset="-120"/>
              </a:rPr>
              <a:t> </a:t>
            </a:r>
            <a:r>
              <a:rPr lang="en-US" dirty="0" err="1">
                <a:solidFill>
                  <a:srgbClr val="FFFFFF"/>
                </a:solidFill>
                <a:latin typeface="PT Sans" pitchFamily="34" charset="0"/>
                <a:ea typeface="PT Sans" pitchFamily="34" charset="-122"/>
                <a:cs typeface="PT Sans" pitchFamily="34" charset="-120"/>
              </a:rPr>
              <a:t>năng</a:t>
            </a:r>
            <a:endParaRPr lang="en-US" dirty="0">
              <a:solidFill>
                <a:srgbClr val="FFFFFF"/>
              </a:solidFill>
              <a:latin typeface="PT Sans" pitchFamily="34" charset="0"/>
              <a:ea typeface="PT Sans" pitchFamily="34" charset="-122"/>
              <a:cs typeface="PT Sans" pitchFamily="34" charset="-120"/>
            </a:endParaRPr>
          </a:p>
          <a:p>
            <a:pPr marL="0" indent="0">
              <a:lnSpc>
                <a:spcPts val="2150"/>
              </a:lnSpc>
              <a:buNone/>
            </a:pPr>
            <a:r>
              <a:rPr lang="en-US" dirty="0">
                <a:solidFill>
                  <a:srgbClr val="FFFFFF"/>
                </a:solidFill>
                <a:latin typeface="PT Sans" pitchFamily="34" charset="0"/>
                <a:ea typeface="PT Sans" pitchFamily="34" charset="-122"/>
                <a:cs typeface="PT Sans" pitchFamily="34" charset="-120"/>
              </a:rPr>
              <a:t> sử dụng rộng rãi.</a:t>
            </a:r>
            <a:endParaRPr lang="en-US" dirty="0"/>
          </a:p>
        </p:txBody>
      </p:sp>
      <p:sp>
        <p:nvSpPr>
          <p:cNvPr id="25" name="Shape 21"/>
          <p:cNvSpPr/>
          <p:nvPr/>
        </p:nvSpPr>
        <p:spPr>
          <a:xfrm>
            <a:off x="7401044" y="6110168"/>
            <a:ext cx="386001" cy="386001"/>
          </a:xfrm>
          <a:prstGeom prst="roundRect">
            <a:avLst>
              <a:gd name="adj" fmla="val 66678"/>
            </a:avLst>
          </a:prstGeom>
          <a:solidFill>
            <a:srgbClr val="00002E"/>
          </a:solidFill>
          <a:ln w="15240">
            <a:solidFill>
              <a:srgbClr val="F2B42D"/>
            </a:solidFill>
            <a:prstDash val="solid"/>
          </a:ln>
        </p:spPr>
        <p:txBody>
          <a:bodyPr/>
          <a:lstStyle/>
          <a:p>
            <a:endParaRPr lang="vi-VN"/>
          </a:p>
        </p:txBody>
      </p:sp>
      <p:sp>
        <p:nvSpPr>
          <p:cNvPr id="26" name="Text 22"/>
          <p:cNvSpPr/>
          <p:nvPr/>
        </p:nvSpPr>
        <p:spPr>
          <a:xfrm>
            <a:off x="7521416" y="6181963"/>
            <a:ext cx="145256" cy="242292"/>
          </a:xfrm>
          <a:prstGeom prst="rect">
            <a:avLst/>
          </a:prstGeom>
          <a:noFill/>
          <a:ln/>
        </p:spPr>
        <p:txBody>
          <a:bodyPr wrap="none" lIns="0" tIns="0" rIns="0" bIns="0" rtlCol="0" anchor="t"/>
          <a:lstStyle/>
          <a:p>
            <a:pPr marL="0" indent="0" algn="ctr">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6</a:t>
            </a:r>
            <a:endParaRPr lang="en-US" sz="1900" dirty="0"/>
          </a:p>
        </p:txBody>
      </p:sp>
      <p:sp>
        <p:nvSpPr>
          <p:cNvPr id="27" name="Text 23"/>
          <p:cNvSpPr/>
          <p:nvPr/>
        </p:nvSpPr>
        <p:spPr>
          <a:xfrm>
            <a:off x="7958614" y="6110168"/>
            <a:ext cx="2018586" cy="252174"/>
          </a:xfrm>
          <a:prstGeom prst="rect">
            <a:avLst/>
          </a:prstGeom>
          <a:noFill/>
          <a:ln/>
        </p:spPr>
        <p:txBody>
          <a:bodyPr wrap="none" lIns="0" tIns="0" rIns="0" bIns="0" rtlCol="0" anchor="t"/>
          <a:lstStyle/>
          <a:p>
            <a:pPr marL="0" indent="0">
              <a:lnSpc>
                <a:spcPts val="1950"/>
              </a:lnSpc>
              <a:buNone/>
            </a:pPr>
            <a:r>
              <a:rPr lang="en-US" sz="2400" b="1" dirty="0">
                <a:solidFill>
                  <a:schemeClr val="accent4">
                    <a:lumMod val="40000"/>
                    <a:lumOff val="60000"/>
                  </a:schemeClr>
                </a:solidFill>
                <a:latin typeface="Nunito Semi Bold" pitchFamily="34" charset="0"/>
                <a:ea typeface="Nunito Semi Bold" pitchFamily="34" charset="-122"/>
                <a:cs typeface="Nunito Semi Bold" pitchFamily="34" charset="-120"/>
              </a:rPr>
              <a:t>Kháng cự từ ngành</a:t>
            </a:r>
            <a:endParaRPr lang="en-US" sz="2400" dirty="0">
              <a:solidFill>
                <a:schemeClr val="accent4">
                  <a:lumMod val="40000"/>
                  <a:lumOff val="60000"/>
                </a:schemeClr>
              </a:solidFill>
            </a:endParaRPr>
          </a:p>
        </p:txBody>
      </p:sp>
      <p:sp>
        <p:nvSpPr>
          <p:cNvPr id="28" name="Text 24"/>
          <p:cNvSpPr/>
          <p:nvPr/>
        </p:nvSpPr>
        <p:spPr>
          <a:xfrm>
            <a:off x="7958614" y="6465213"/>
            <a:ext cx="6071473" cy="548878"/>
          </a:xfrm>
          <a:prstGeom prst="rect">
            <a:avLst/>
          </a:prstGeom>
          <a:noFill/>
          <a:ln/>
        </p:spPr>
        <p:txBody>
          <a:bodyPr wrap="square" lIns="0" tIns="0" rIns="0" bIns="0" rtlCol="0" anchor="t"/>
          <a:lstStyle/>
          <a:p>
            <a:pPr marL="0" indent="0">
              <a:lnSpc>
                <a:spcPts val="2150"/>
              </a:lnSpc>
              <a:buNone/>
            </a:pPr>
            <a:r>
              <a:rPr lang="en-US" dirty="0">
                <a:solidFill>
                  <a:srgbClr val="FFFFFF"/>
                </a:solidFill>
                <a:latin typeface="PT Sans" pitchFamily="34" charset="0"/>
                <a:ea typeface="PT Sans" pitchFamily="34" charset="-122"/>
                <a:cs typeface="PT Sans" pitchFamily="34" charset="-120"/>
              </a:rPr>
              <a:t>Chuyển đổi sang RISC-V yêu cầu đầu tư lớn, có sự cạnh tranh từ các kiến trúc đã quen thuộc.</a:t>
            </a:r>
            <a:endParaRPr lang="en-US" dirty="0"/>
          </a:p>
        </p:txBody>
      </p:sp>
      <p:sp>
        <p:nvSpPr>
          <p:cNvPr id="29" name="Text 25"/>
          <p:cNvSpPr/>
          <p:nvPr/>
        </p:nvSpPr>
        <p:spPr>
          <a:xfrm>
            <a:off x="600432" y="7207091"/>
            <a:ext cx="13429536" cy="548878"/>
          </a:xfrm>
          <a:prstGeom prst="rect">
            <a:avLst/>
          </a:prstGeom>
          <a:noFill/>
          <a:ln/>
        </p:spPr>
        <p:txBody>
          <a:bodyPr wrap="square" lIns="0" tIns="0" rIns="0" bIns="0" rtlCol="0" anchor="t"/>
          <a:lstStyle/>
          <a:p>
            <a:pPr marL="342900" indent="-342900" algn="l">
              <a:lnSpc>
                <a:spcPts val="2150"/>
              </a:lnSpc>
              <a:buSzPct val="100000"/>
              <a:buFont typeface="Wingdings" panose="05000000000000000000" pitchFamily="2" charset="2"/>
              <a:buChar char="v"/>
            </a:pPr>
            <a:r>
              <a:rPr lang="en-US" dirty="0">
                <a:solidFill>
                  <a:srgbClr val="FFFFFF"/>
                </a:solidFill>
                <a:latin typeface="PT Sans" pitchFamily="34" charset="0"/>
                <a:ea typeface="PT Sans" pitchFamily="34" charset="-122"/>
                <a:cs typeface="PT Sans" pitchFamily="34" charset="-120"/>
              </a:rPr>
              <a:t>RISC-V nổi bật với những ưu điểm như tính mở, khả năng tùy biến, chi phí thấp và sự hỗ trợ mạnh mẽ từ cộng đồng. Những yếu tố này làm cho RISC-V trở thành một lựa chọn hấp dẫn trong ngành công nghiệp vi xử lý hiện đại, cạnh tranh với các kiến trúc truyền thống như ARM và x86.</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B6560-9F0D-3499-6EA4-1881003F9C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506B1D-F68C-B6D2-70E0-3F79B04C25A6}"/>
              </a:ext>
            </a:extLst>
          </p:cNvPr>
          <p:cNvSpPr/>
          <p:nvPr/>
        </p:nvSpPr>
        <p:spPr>
          <a:xfrm>
            <a:off x="630793" y="223641"/>
            <a:ext cx="9151263" cy="530066"/>
          </a:xfrm>
          <a:prstGeom prst="rect">
            <a:avLst/>
          </a:prstGeom>
          <a:noFill/>
          <a:ln/>
        </p:spPr>
        <p:txBody>
          <a:bodyPr wrap="none" lIns="0" tIns="0" rIns="0" bIns="0" rtlCol="0" anchor="t"/>
          <a:lstStyle/>
          <a:p>
            <a:pPr marL="0" indent="0">
              <a:lnSpc>
                <a:spcPts val="4150"/>
              </a:lnSpc>
              <a:buNone/>
            </a:pPr>
            <a:r>
              <a:rPr lang="en-US" sz="4400" dirty="0">
                <a:solidFill>
                  <a:srgbClr val="FFFFFF"/>
                </a:solidFill>
                <a:latin typeface="Nunito Semi Bold" pitchFamily="34" charset="0"/>
                <a:ea typeface="Nunito Semi Bold" pitchFamily="34" charset="-122"/>
                <a:cs typeface="Nunito Semi Bold" pitchFamily="34" charset="-120"/>
              </a:rPr>
              <a:t>II. Các Thành Phần Chính của kiến trúc RISC VV</a:t>
            </a:r>
            <a:endParaRPr lang="en-US" sz="4400" dirty="0"/>
          </a:p>
        </p:txBody>
      </p:sp>
      <p:pic>
        <p:nvPicPr>
          <p:cNvPr id="3" name="Image 0" descr="preencoded.png">
            <a:extLst>
              <a:ext uri="{FF2B5EF4-FFF2-40B4-BE49-F238E27FC236}">
                <a16:creationId xmlns:a16="http://schemas.microsoft.com/office/drawing/2014/main" id="{ACD638E1-73C3-E6E6-3480-67AF9F209692}"/>
              </a:ext>
            </a:extLst>
          </p:cNvPr>
          <p:cNvPicPr>
            <a:picLocks noChangeAspect="1"/>
          </p:cNvPicPr>
          <p:nvPr/>
        </p:nvPicPr>
        <p:blipFill>
          <a:blip r:embed="rId3"/>
          <a:srcRect b="6792"/>
          <a:stretch/>
        </p:blipFill>
        <p:spPr>
          <a:xfrm>
            <a:off x="4192482" y="1148725"/>
            <a:ext cx="6505550" cy="3757022"/>
          </a:xfrm>
          <a:prstGeom prst="rect">
            <a:avLst/>
          </a:prstGeom>
        </p:spPr>
      </p:pic>
      <p:sp>
        <p:nvSpPr>
          <p:cNvPr id="4" name="Text 1">
            <a:extLst>
              <a:ext uri="{FF2B5EF4-FFF2-40B4-BE49-F238E27FC236}">
                <a16:creationId xmlns:a16="http://schemas.microsoft.com/office/drawing/2014/main" id="{7FB9533F-C962-677D-A536-3F1F855AEC26}"/>
              </a:ext>
            </a:extLst>
          </p:cNvPr>
          <p:cNvSpPr/>
          <p:nvPr/>
        </p:nvSpPr>
        <p:spPr>
          <a:xfrm>
            <a:off x="793504" y="5352830"/>
            <a:ext cx="13043392" cy="576739"/>
          </a:xfrm>
          <a:prstGeom prst="rect">
            <a:avLst/>
          </a:prstGeom>
          <a:noFill/>
          <a:ln/>
        </p:spPr>
        <p:txBody>
          <a:bodyPr wrap="square" lIns="0" tIns="0" rIns="0" bIns="0" rtlCol="0" anchor="t"/>
          <a:lstStyle/>
          <a:p>
            <a:pPr marL="342900" indent="-342900" algn="l">
              <a:lnSpc>
                <a:spcPts val="2250"/>
              </a:lnSpc>
              <a:buSzPct val="100000"/>
              <a:buFont typeface="+mj-lt"/>
              <a:buAutoNum type="arabicPeriod"/>
            </a:pPr>
            <a:r>
              <a:rPr lang="en-US" sz="2200" b="1" dirty="0">
                <a:solidFill>
                  <a:srgbClr val="FFFFFF"/>
                </a:solidFill>
                <a:latin typeface="PT Sans" pitchFamily="34" charset="0"/>
                <a:ea typeface="PT Sans" pitchFamily="34" charset="-122"/>
                <a:cs typeface="PT Sans" pitchFamily="34" charset="-120"/>
              </a:rPr>
              <a:t>Register File: </a:t>
            </a:r>
            <a:r>
              <a:rPr lang="en-US" sz="2200" dirty="0">
                <a:solidFill>
                  <a:srgbClr val="FFFFFF"/>
                </a:solidFill>
                <a:latin typeface="PT Sans" pitchFamily="34" charset="0"/>
                <a:ea typeface="PT Sans" pitchFamily="34" charset="-122"/>
                <a:cs typeface="PT Sans" pitchFamily="34" charset="-120"/>
              </a:rPr>
              <a:t>Một tập hợp các thanh ghi (thường là 32 hoặc 64) dùng để lưu trữ các giá trị số nguyên cho các hoạt động chung.</a:t>
            </a:r>
            <a:endParaRPr lang="en-US" sz="2200" dirty="0"/>
          </a:p>
        </p:txBody>
      </p:sp>
      <p:sp>
        <p:nvSpPr>
          <p:cNvPr id="5" name="Text 2">
            <a:extLst>
              <a:ext uri="{FF2B5EF4-FFF2-40B4-BE49-F238E27FC236}">
                <a16:creationId xmlns:a16="http://schemas.microsoft.com/office/drawing/2014/main" id="{C1B73CCC-73F4-EA55-5316-6AEB50E685D7}"/>
              </a:ext>
            </a:extLst>
          </p:cNvPr>
          <p:cNvSpPr/>
          <p:nvPr/>
        </p:nvSpPr>
        <p:spPr>
          <a:xfrm>
            <a:off x="793504" y="6121014"/>
            <a:ext cx="13043392" cy="576739"/>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2"/>
            </a:pPr>
            <a:r>
              <a:rPr lang="en-US" sz="2200" b="1" dirty="0">
                <a:solidFill>
                  <a:srgbClr val="FFFFFF"/>
                </a:solidFill>
                <a:latin typeface="PT Sans" pitchFamily="34" charset="0"/>
                <a:ea typeface="PT Sans" pitchFamily="34" charset="-122"/>
                <a:cs typeface="PT Sans" pitchFamily="34" charset="-120"/>
              </a:rPr>
              <a:t>ALU (Arithmetic Logic Unit):</a:t>
            </a:r>
            <a:r>
              <a:rPr lang="en-US" sz="2200" dirty="0" err="1">
                <a:solidFill>
                  <a:srgbClr val="FFFFFF"/>
                </a:solidFill>
                <a:latin typeface="PT Sans" pitchFamily="34" charset="0"/>
                <a:ea typeface="PT Sans" pitchFamily="34" charset="-122"/>
                <a:cs typeface="PT Sans" pitchFamily="34" charset="-120"/>
              </a:rPr>
              <a:t>Thực</a:t>
            </a:r>
            <a:r>
              <a:rPr lang="en-US" sz="2200" dirty="0">
                <a:solidFill>
                  <a:srgbClr val="FFFFFF"/>
                </a:solidFill>
                <a:latin typeface="PT Sans" pitchFamily="34" charset="0"/>
                <a:ea typeface="PT Sans" pitchFamily="34" charset="-122"/>
                <a:cs typeface="PT Sans" pitchFamily="34" charset="-120"/>
              </a:rPr>
              <a:t> hiện các phép toán số học và logic, sử dụng đầu vào từ tập thanh ghi.</a:t>
            </a:r>
            <a:endParaRPr lang="en-US" sz="2200" dirty="0"/>
          </a:p>
        </p:txBody>
      </p:sp>
      <p:sp>
        <p:nvSpPr>
          <p:cNvPr id="6" name="Text 3">
            <a:extLst>
              <a:ext uri="{FF2B5EF4-FFF2-40B4-BE49-F238E27FC236}">
                <a16:creationId xmlns:a16="http://schemas.microsoft.com/office/drawing/2014/main" id="{21D145AD-F186-B904-2ABD-307CFBB3BC69}"/>
              </a:ext>
            </a:extLst>
          </p:cNvPr>
          <p:cNvSpPr/>
          <p:nvPr/>
        </p:nvSpPr>
        <p:spPr>
          <a:xfrm>
            <a:off x="793504" y="6808504"/>
            <a:ext cx="13043392" cy="576739"/>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3"/>
            </a:pPr>
            <a:r>
              <a:rPr lang="en-US" sz="2200" b="1" dirty="0">
                <a:solidFill>
                  <a:srgbClr val="FFFFFF"/>
                </a:solidFill>
                <a:latin typeface="PT Sans" pitchFamily="34" charset="0"/>
                <a:ea typeface="PT Sans" pitchFamily="34" charset="-122"/>
                <a:cs typeface="PT Sans" pitchFamily="34" charset="-120"/>
              </a:rPr>
              <a:t>Control Unit:</a:t>
            </a:r>
            <a:r>
              <a:rPr lang="en-US" sz="2200" dirty="0">
                <a:solidFill>
                  <a:srgbClr val="FFFFFF"/>
                </a:solidFill>
                <a:latin typeface="PT Sans" pitchFamily="34" charset="0"/>
                <a:ea typeface="PT Sans" pitchFamily="34" charset="-122"/>
                <a:cs typeface="PT Sans" pitchFamily="34" charset="-120"/>
              </a:rPr>
              <a:t>Quản lý chu trình lệnh, thực hiện việc lấy, giải mã và thực thi lệnh, điều phối các thành phần để đảm bảo hoạt động đúng.</a:t>
            </a:r>
            <a:endParaRPr lang="en-US" sz="2200" dirty="0"/>
          </a:p>
        </p:txBody>
      </p:sp>
      <p:sp>
        <p:nvSpPr>
          <p:cNvPr id="7" name="Text 4">
            <a:extLst>
              <a:ext uri="{FF2B5EF4-FFF2-40B4-BE49-F238E27FC236}">
                <a16:creationId xmlns:a16="http://schemas.microsoft.com/office/drawing/2014/main" id="{A6EC29E8-C890-EC3D-8FCB-B57A89A4BF7F}"/>
              </a:ext>
            </a:extLst>
          </p:cNvPr>
          <p:cNvSpPr/>
          <p:nvPr/>
        </p:nvSpPr>
        <p:spPr>
          <a:xfrm>
            <a:off x="793504" y="7558915"/>
            <a:ext cx="13043392" cy="576739"/>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4"/>
            </a:pPr>
            <a:r>
              <a:rPr lang="en-US" sz="2200" b="1" dirty="0">
                <a:solidFill>
                  <a:srgbClr val="FFFFFF"/>
                </a:solidFill>
                <a:latin typeface="PT Sans" pitchFamily="34" charset="0"/>
                <a:ea typeface="PT Sans" pitchFamily="34" charset="-122"/>
                <a:cs typeface="PT Sans" pitchFamily="34" charset="-120"/>
              </a:rPr>
              <a:t>Program Counter (PC):</a:t>
            </a:r>
            <a:r>
              <a:rPr lang="en-US" sz="2200" dirty="0">
                <a:solidFill>
                  <a:srgbClr val="FFFFFF"/>
                </a:solidFill>
                <a:latin typeface="PT Sans" pitchFamily="34" charset="0"/>
                <a:ea typeface="PT Sans" pitchFamily="34" charset="-122"/>
                <a:cs typeface="PT Sans" pitchFamily="34" charset="-120"/>
              </a:rPr>
              <a:t> Lưu địa chỉ của lệnh tiếp theo sẽ được thực thi và tăng sau mỗi lệnh.</a:t>
            </a:r>
            <a:endParaRPr lang="en-US" sz="2200" dirty="0"/>
          </a:p>
        </p:txBody>
      </p:sp>
      <p:sp>
        <p:nvSpPr>
          <p:cNvPr id="8" name="Text 5">
            <a:extLst>
              <a:ext uri="{FF2B5EF4-FFF2-40B4-BE49-F238E27FC236}">
                <a16:creationId xmlns:a16="http://schemas.microsoft.com/office/drawing/2014/main" id="{45109233-43CD-CF71-B208-3423730ABCD6}"/>
              </a:ext>
            </a:extLst>
          </p:cNvPr>
          <p:cNvSpPr/>
          <p:nvPr/>
        </p:nvSpPr>
        <p:spPr>
          <a:xfrm>
            <a:off x="630793" y="6760012"/>
            <a:ext cx="6464618" cy="288369"/>
          </a:xfrm>
          <a:prstGeom prst="rect">
            <a:avLst/>
          </a:prstGeom>
          <a:noFill/>
          <a:ln/>
        </p:spPr>
        <p:txBody>
          <a:bodyPr wrap="none" lIns="0" tIns="0" rIns="0" bIns="0" rtlCol="0" anchor="t"/>
          <a:lstStyle/>
          <a:p>
            <a:pPr marL="0" indent="0">
              <a:lnSpc>
                <a:spcPts val="2250"/>
              </a:lnSpc>
              <a:buNone/>
            </a:pPr>
            <a:endParaRPr lang="en-US" sz="1400" dirty="0"/>
          </a:p>
        </p:txBody>
      </p:sp>
      <p:sp>
        <p:nvSpPr>
          <p:cNvPr id="9" name="Text 6">
            <a:extLst>
              <a:ext uri="{FF2B5EF4-FFF2-40B4-BE49-F238E27FC236}">
                <a16:creationId xmlns:a16="http://schemas.microsoft.com/office/drawing/2014/main" id="{A113D3F0-1D62-5DB3-FC04-575824A0F9D5}"/>
              </a:ext>
            </a:extLst>
          </p:cNvPr>
          <p:cNvSpPr/>
          <p:nvPr/>
        </p:nvSpPr>
        <p:spPr>
          <a:xfrm>
            <a:off x="534492" y="4539562"/>
            <a:ext cx="7311285" cy="576739"/>
          </a:xfrm>
          <a:prstGeom prst="rect">
            <a:avLst/>
          </a:prstGeom>
          <a:noFill/>
          <a:ln/>
        </p:spPr>
        <p:txBody>
          <a:bodyPr wrap="square" lIns="0" tIns="0" rIns="0" bIns="0" rtlCol="0" anchor="t"/>
          <a:lstStyle/>
          <a:p>
            <a:pPr marL="0" indent="0" algn="l">
              <a:lnSpc>
                <a:spcPts val="2250"/>
              </a:lnSpc>
              <a:buNone/>
            </a:pPr>
            <a:endParaRPr lang="en-US" dirty="0"/>
          </a:p>
        </p:txBody>
      </p:sp>
      <p:sp>
        <p:nvSpPr>
          <p:cNvPr id="10" name="Text 7">
            <a:extLst>
              <a:ext uri="{FF2B5EF4-FFF2-40B4-BE49-F238E27FC236}">
                <a16:creationId xmlns:a16="http://schemas.microsoft.com/office/drawing/2014/main" id="{26858E9B-2BF7-B327-EB16-EDFCBEE0FF59}"/>
              </a:ext>
            </a:extLst>
          </p:cNvPr>
          <p:cNvSpPr/>
          <p:nvPr/>
        </p:nvSpPr>
        <p:spPr>
          <a:xfrm>
            <a:off x="534492" y="5330288"/>
            <a:ext cx="7311285" cy="576739"/>
          </a:xfrm>
          <a:prstGeom prst="rect">
            <a:avLst/>
          </a:prstGeom>
          <a:noFill/>
          <a:ln/>
        </p:spPr>
        <p:txBody>
          <a:bodyPr wrap="square" lIns="0" tIns="0" rIns="0" bIns="0" rtlCol="0" anchor="t"/>
          <a:lstStyle/>
          <a:p>
            <a:pPr marL="0" indent="0" algn="l">
              <a:lnSpc>
                <a:spcPts val="2250"/>
              </a:lnSpc>
              <a:buNone/>
            </a:pPr>
            <a:endParaRPr lang="en-US" dirty="0"/>
          </a:p>
        </p:txBody>
      </p:sp>
      <p:sp>
        <p:nvSpPr>
          <p:cNvPr id="11" name="Text 8">
            <a:extLst>
              <a:ext uri="{FF2B5EF4-FFF2-40B4-BE49-F238E27FC236}">
                <a16:creationId xmlns:a16="http://schemas.microsoft.com/office/drawing/2014/main" id="{0D2F317F-A2C2-D358-679C-D1104F95E610}"/>
              </a:ext>
            </a:extLst>
          </p:cNvPr>
          <p:cNvSpPr/>
          <p:nvPr/>
        </p:nvSpPr>
        <p:spPr>
          <a:xfrm>
            <a:off x="534492" y="6069190"/>
            <a:ext cx="7311285" cy="865108"/>
          </a:xfrm>
          <a:prstGeom prst="rect">
            <a:avLst/>
          </a:prstGeom>
          <a:noFill/>
          <a:ln/>
        </p:spPr>
        <p:txBody>
          <a:bodyPr wrap="square" lIns="0" tIns="0" rIns="0" bIns="0" rtlCol="0" anchor="t"/>
          <a:lstStyle/>
          <a:p>
            <a:pPr marL="0" indent="0">
              <a:lnSpc>
                <a:spcPts val="2250"/>
              </a:lnSpc>
              <a:buNone/>
            </a:pPr>
            <a:endParaRPr lang="en-US" dirty="0"/>
          </a:p>
        </p:txBody>
      </p:sp>
      <p:sp>
        <p:nvSpPr>
          <p:cNvPr id="12" name="Text 9">
            <a:extLst>
              <a:ext uri="{FF2B5EF4-FFF2-40B4-BE49-F238E27FC236}">
                <a16:creationId xmlns:a16="http://schemas.microsoft.com/office/drawing/2014/main" id="{252C8DAE-EB3E-BFB8-6028-B8FBC01C8387}"/>
              </a:ext>
            </a:extLst>
          </p:cNvPr>
          <p:cNvSpPr/>
          <p:nvPr/>
        </p:nvSpPr>
        <p:spPr>
          <a:xfrm>
            <a:off x="534492" y="7096461"/>
            <a:ext cx="7311285" cy="865108"/>
          </a:xfrm>
          <a:prstGeom prst="rect">
            <a:avLst/>
          </a:prstGeom>
          <a:noFill/>
          <a:ln/>
        </p:spPr>
        <p:txBody>
          <a:bodyPr wrap="square" lIns="0" tIns="0" rIns="0" bIns="0" rtlCol="0" anchor="t"/>
          <a:lstStyle/>
          <a:p>
            <a:pPr marL="0" indent="0" algn="l">
              <a:lnSpc>
                <a:spcPts val="2250"/>
              </a:lnSpc>
              <a:buNone/>
            </a:pPr>
            <a:endParaRPr lang="en-US" dirty="0"/>
          </a:p>
        </p:txBody>
      </p:sp>
    </p:spTree>
    <p:extLst>
      <p:ext uri="{BB962C8B-B14F-4D97-AF65-F5344CB8AC3E}">
        <p14:creationId xmlns:p14="http://schemas.microsoft.com/office/powerpoint/2010/main" val="2963345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0793" y="282744"/>
            <a:ext cx="9151263" cy="530066"/>
          </a:xfrm>
          <a:prstGeom prst="rect">
            <a:avLst/>
          </a:prstGeom>
          <a:noFill/>
          <a:ln/>
        </p:spPr>
        <p:txBody>
          <a:bodyPr wrap="none" lIns="0" tIns="0" rIns="0" bIns="0" rtlCol="0" anchor="t"/>
          <a:lstStyle/>
          <a:p>
            <a:pPr marL="0" indent="0">
              <a:lnSpc>
                <a:spcPts val="4150"/>
              </a:lnSpc>
              <a:buNone/>
            </a:pPr>
            <a:r>
              <a:rPr lang="en-US" sz="4400" dirty="0">
                <a:solidFill>
                  <a:srgbClr val="FFFFFF"/>
                </a:solidFill>
                <a:latin typeface="Nunito Semi Bold" pitchFamily="34" charset="0"/>
                <a:ea typeface="Nunito Semi Bold" pitchFamily="34" charset="-122"/>
                <a:cs typeface="Nunito Semi Bold" pitchFamily="34" charset="-120"/>
              </a:rPr>
              <a:t>II. Các Thành Phần Chính của kiến trúc RISC VV</a:t>
            </a:r>
            <a:endParaRPr lang="en-US" sz="4400" dirty="0"/>
          </a:p>
        </p:txBody>
      </p:sp>
      <p:sp>
        <p:nvSpPr>
          <p:cNvPr id="8" name="Text 5"/>
          <p:cNvSpPr/>
          <p:nvPr/>
        </p:nvSpPr>
        <p:spPr>
          <a:xfrm>
            <a:off x="630793" y="6760012"/>
            <a:ext cx="6464618" cy="288369"/>
          </a:xfrm>
          <a:prstGeom prst="rect">
            <a:avLst/>
          </a:prstGeom>
          <a:noFill/>
          <a:ln/>
        </p:spPr>
        <p:txBody>
          <a:bodyPr wrap="none" lIns="0" tIns="0" rIns="0" bIns="0" rtlCol="0" anchor="t"/>
          <a:lstStyle/>
          <a:p>
            <a:pPr marL="0" indent="0">
              <a:lnSpc>
                <a:spcPts val="2250"/>
              </a:lnSpc>
              <a:buNone/>
            </a:pPr>
            <a:endParaRPr lang="en-US" sz="1400" dirty="0"/>
          </a:p>
        </p:txBody>
      </p:sp>
      <p:sp>
        <p:nvSpPr>
          <p:cNvPr id="9" name="Text 6"/>
          <p:cNvSpPr/>
          <p:nvPr/>
        </p:nvSpPr>
        <p:spPr>
          <a:xfrm>
            <a:off x="513187" y="5353025"/>
            <a:ext cx="13864140" cy="394184"/>
          </a:xfrm>
          <a:prstGeom prst="rect">
            <a:avLst/>
          </a:prstGeom>
          <a:noFill/>
          <a:ln/>
        </p:spPr>
        <p:txBody>
          <a:bodyPr wrap="square" lIns="0" tIns="0" rIns="0" bIns="0" rtlCol="0" anchor="t"/>
          <a:lstStyle/>
          <a:p>
            <a:pPr marL="342900" indent="-342900" algn="l">
              <a:lnSpc>
                <a:spcPts val="2250"/>
              </a:lnSpc>
              <a:buAutoNum type="arabicPeriod" startAt="5"/>
            </a:pPr>
            <a:r>
              <a:rPr lang="en-US" sz="2200" b="1" dirty="0">
                <a:solidFill>
                  <a:srgbClr val="FFFFFF"/>
                </a:solidFill>
                <a:latin typeface="PT Sans" pitchFamily="34" charset="0"/>
                <a:ea typeface="PT Sans" pitchFamily="34" charset="-122"/>
                <a:cs typeface="PT Sans" pitchFamily="34" charset="-120"/>
              </a:rPr>
              <a:t>Instruction Memory: </a:t>
            </a:r>
            <a:r>
              <a:rPr lang="en-US" sz="2200" dirty="0">
                <a:solidFill>
                  <a:srgbClr val="FFFFFF"/>
                </a:solidFill>
                <a:latin typeface="PT Sans" pitchFamily="34" charset="0"/>
                <a:ea typeface="PT Sans" pitchFamily="34" charset="-122"/>
                <a:cs typeface="PT Sans" pitchFamily="34" charset="-120"/>
              </a:rPr>
              <a:t>Lưu trữ các lệnh của chương </a:t>
            </a:r>
            <a:r>
              <a:rPr lang="en-US" sz="2200" dirty="0" err="1">
                <a:solidFill>
                  <a:srgbClr val="FFFFFF"/>
                </a:solidFill>
                <a:latin typeface="PT Sans" pitchFamily="34" charset="0"/>
                <a:ea typeface="PT Sans" pitchFamily="34" charset="-122"/>
                <a:cs typeface="PT Sans" pitchFamily="34" charset="-120"/>
              </a:rPr>
              <a:t>trình</a:t>
            </a:r>
            <a:r>
              <a:rPr lang="en-US" sz="2200" dirty="0">
                <a:solidFill>
                  <a:srgbClr val="FFFFFF"/>
                </a:solidFill>
                <a:latin typeface="PT Sans" pitchFamily="34" charset="0"/>
                <a:ea typeface="PT Sans" pitchFamily="34" charset="-122"/>
                <a:cs typeface="PT Sans" pitchFamily="34" charset="-120"/>
              </a:rPr>
              <a:t> </a:t>
            </a:r>
            <a:r>
              <a:rPr lang="en-US" sz="2200" dirty="0" err="1">
                <a:solidFill>
                  <a:srgbClr val="FFFFFF"/>
                </a:solidFill>
                <a:latin typeface="PT Sans" pitchFamily="34" charset="0"/>
                <a:ea typeface="PT Sans" pitchFamily="34" charset="-122"/>
                <a:cs typeface="PT Sans" pitchFamily="34" charset="-120"/>
              </a:rPr>
              <a:t>để</a:t>
            </a:r>
            <a:r>
              <a:rPr lang="en-US" sz="2200" dirty="0">
                <a:solidFill>
                  <a:srgbClr val="FFFFFF"/>
                </a:solidFill>
                <a:latin typeface="PT Sans" pitchFamily="34" charset="0"/>
                <a:ea typeface="PT Sans" pitchFamily="34" charset="-122"/>
                <a:cs typeface="PT Sans" pitchFamily="34" charset="-120"/>
              </a:rPr>
              <a:t> bộ điều khiển có thể lấy và giải mã.                      </a:t>
            </a:r>
            <a:endParaRPr lang="en-US" sz="2200" dirty="0"/>
          </a:p>
        </p:txBody>
      </p:sp>
      <p:sp>
        <p:nvSpPr>
          <p:cNvPr id="10" name="Text 7"/>
          <p:cNvSpPr/>
          <p:nvPr/>
        </p:nvSpPr>
        <p:spPr>
          <a:xfrm>
            <a:off x="513187" y="5899780"/>
            <a:ext cx="13864140" cy="394185"/>
          </a:xfrm>
          <a:prstGeom prst="rect">
            <a:avLst/>
          </a:prstGeom>
          <a:noFill/>
          <a:ln/>
        </p:spPr>
        <p:txBody>
          <a:bodyPr wrap="square" lIns="0" tIns="0" rIns="0" bIns="0" rtlCol="0" anchor="t"/>
          <a:lstStyle/>
          <a:p>
            <a:pPr marL="0" indent="0" algn="l">
              <a:lnSpc>
                <a:spcPts val="2250"/>
              </a:lnSpc>
              <a:buNone/>
            </a:pPr>
            <a:r>
              <a:rPr lang="en-US" sz="2200" dirty="0">
                <a:solidFill>
                  <a:srgbClr val="FFFFFF"/>
                </a:solidFill>
                <a:latin typeface="PT Sans" pitchFamily="34" charset="0"/>
                <a:ea typeface="PT Sans" pitchFamily="34" charset="-122"/>
                <a:cs typeface="PT Sans" pitchFamily="34" charset="-120"/>
              </a:rPr>
              <a:t>6.</a:t>
            </a:r>
            <a:r>
              <a:rPr lang="en-US" sz="2200" b="1" dirty="0">
                <a:solidFill>
                  <a:srgbClr val="FFFFFF"/>
                </a:solidFill>
                <a:latin typeface="PT Sans" pitchFamily="34" charset="0"/>
                <a:ea typeface="PT Sans" pitchFamily="34" charset="-122"/>
                <a:cs typeface="PT Sans" pitchFamily="34" charset="-120"/>
              </a:rPr>
              <a:t>   Data Memory: </a:t>
            </a:r>
            <a:r>
              <a:rPr lang="en-US" sz="2200" dirty="0">
                <a:solidFill>
                  <a:srgbClr val="FFFFFF"/>
                </a:solidFill>
                <a:latin typeface="PT Sans" pitchFamily="34" charset="0"/>
                <a:ea typeface="PT Sans" pitchFamily="34" charset="-122"/>
                <a:cs typeface="PT Sans" pitchFamily="34" charset="-120"/>
              </a:rPr>
              <a:t>Lưu trữ dữ liệu được đọc hoặc ghi trong quá trình thực thi chương trình.                               </a:t>
            </a:r>
            <a:endParaRPr lang="en-US" sz="2200" dirty="0"/>
          </a:p>
        </p:txBody>
      </p:sp>
      <p:sp>
        <p:nvSpPr>
          <p:cNvPr id="11" name="Text 8"/>
          <p:cNvSpPr/>
          <p:nvPr/>
        </p:nvSpPr>
        <p:spPr>
          <a:xfrm>
            <a:off x="513187" y="6432674"/>
            <a:ext cx="13864140" cy="648201"/>
          </a:xfrm>
          <a:prstGeom prst="rect">
            <a:avLst/>
          </a:prstGeom>
          <a:noFill/>
          <a:ln/>
        </p:spPr>
        <p:txBody>
          <a:bodyPr wrap="square" lIns="0" tIns="0" rIns="0" bIns="0" rtlCol="0" anchor="t"/>
          <a:lstStyle/>
          <a:p>
            <a:pPr marL="0" indent="0">
              <a:lnSpc>
                <a:spcPts val="2250"/>
              </a:lnSpc>
              <a:buNone/>
            </a:pPr>
            <a:r>
              <a:rPr lang="en-US" sz="2200" dirty="0">
                <a:solidFill>
                  <a:srgbClr val="FFFFFF"/>
                </a:solidFill>
                <a:latin typeface="PT Sans" pitchFamily="34" charset="0"/>
                <a:ea typeface="PT Sans" pitchFamily="34" charset="-122"/>
                <a:cs typeface="PT Sans" pitchFamily="34" charset="-120"/>
              </a:rPr>
              <a:t>7.</a:t>
            </a:r>
            <a:r>
              <a:rPr lang="en-US" sz="2200" b="1" dirty="0">
                <a:solidFill>
                  <a:srgbClr val="FFFFFF"/>
                </a:solidFill>
                <a:latin typeface="PT Sans" pitchFamily="34" charset="0"/>
                <a:ea typeface="PT Sans" pitchFamily="34" charset="-122"/>
                <a:cs typeface="PT Sans" pitchFamily="34" charset="-120"/>
              </a:rPr>
              <a:t>   Pipeline Stages (optional):</a:t>
            </a:r>
            <a:r>
              <a:rPr lang="en-US" sz="2200" dirty="0">
                <a:solidFill>
                  <a:srgbClr val="FFFFFF"/>
                </a:solidFill>
                <a:latin typeface="PT Sans" pitchFamily="34" charset="0"/>
                <a:ea typeface="PT Sans" pitchFamily="34" charset="-122"/>
                <a:cs typeface="PT Sans" pitchFamily="34" charset="-120"/>
              </a:rPr>
              <a:t> Trong các thiết kế tiên tiến,   RISC-V có thể sử dụng pipelining (các giai đoạn như lấy lệnh, giải mã, thực thi, truy cập bộ nhớ và ghi lại) để tăng hiệu suất.</a:t>
            </a:r>
            <a:endParaRPr lang="en-US" sz="2200" dirty="0"/>
          </a:p>
        </p:txBody>
      </p:sp>
      <p:sp>
        <p:nvSpPr>
          <p:cNvPr id="12" name="Text 9"/>
          <p:cNvSpPr/>
          <p:nvPr/>
        </p:nvSpPr>
        <p:spPr>
          <a:xfrm>
            <a:off x="513187" y="7310448"/>
            <a:ext cx="13864140" cy="648201"/>
          </a:xfrm>
          <a:prstGeom prst="rect">
            <a:avLst/>
          </a:prstGeom>
          <a:noFill/>
          <a:ln/>
        </p:spPr>
        <p:txBody>
          <a:bodyPr wrap="square" lIns="0" tIns="0" rIns="0" bIns="0" rtlCol="0" anchor="t"/>
          <a:lstStyle/>
          <a:p>
            <a:pPr marL="0" indent="0" algn="l">
              <a:lnSpc>
                <a:spcPts val="2250"/>
              </a:lnSpc>
              <a:buNone/>
            </a:pPr>
            <a:r>
              <a:rPr lang="en-US" sz="2200" dirty="0">
                <a:solidFill>
                  <a:srgbClr val="FFFFFF"/>
                </a:solidFill>
                <a:latin typeface="PT Sans" pitchFamily="34" charset="0"/>
                <a:ea typeface="PT Sans" pitchFamily="34" charset="-122"/>
                <a:cs typeface="PT Sans" pitchFamily="34" charset="-120"/>
              </a:rPr>
              <a:t>8.</a:t>
            </a:r>
            <a:r>
              <a:rPr lang="en-US" sz="2200" b="1" dirty="0">
                <a:solidFill>
                  <a:srgbClr val="FFFFFF"/>
                </a:solidFill>
                <a:latin typeface="PT Sans" pitchFamily="34" charset="0"/>
                <a:ea typeface="PT Sans" pitchFamily="34" charset="-122"/>
                <a:cs typeface="PT Sans" pitchFamily="34" charset="-120"/>
              </a:rPr>
              <a:t>   Optional Extensions: </a:t>
            </a:r>
            <a:r>
              <a:rPr lang="en-US" sz="2200" dirty="0">
                <a:solidFill>
                  <a:srgbClr val="FFFFFF"/>
                </a:solidFill>
                <a:latin typeface="PT Sans" pitchFamily="34" charset="0"/>
                <a:ea typeface="PT Sans" pitchFamily="34" charset="-122"/>
                <a:cs typeface="PT Sans" pitchFamily="34" charset="-120"/>
              </a:rPr>
              <a:t>RISC-V hỗ trợ các phần mở </a:t>
            </a:r>
            <a:r>
              <a:rPr lang="en-US" sz="2200" dirty="0" err="1">
                <a:solidFill>
                  <a:srgbClr val="FFFFFF"/>
                </a:solidFill>
                <a:latin typeface="PT Sans" pitchFamily="34" charset="0"/>
                <a:ea typeface="PT Sans" pitchFamily="34" charset="-122"/>
                <a:cs typeface="PT Sans" pitchFamily="34" charset="-120"/>
              </a:rPr>
              <a:t>rộng</a:t>
            </a:r>
            <a:r>
              <a:rPr lang="en-US" sz="2200" dirty="0">
                <a:solidFill>
                  <a:srgbClr val="FFFFFF"/>
                </a:solidFill>
                <a:latin typeface="PT Sans" pitchFamily="34" charset="0"/>
                <a:ea typeface="PT Sans" pitchFamily="34" charset="-122"/>
                <a:cs typeface="PT Sans" pitchFamily="34" charset="-120"/>
              </a:rPr>
              <a:t> </a:t>
            </a:r>
            <a:r>
              <a:rPr lang="en-US" sz="2200" dirty="0" err="1">
                <a:solidFill>
                  <a:srgbClr val="FFFFFF"/>
                </a:solidFill>
                <a:latin typeface="PT Sans" pitchFamily="34" charset="0"/>
                <a:ea typeface="PT Sans" pitchFamily="34" charset="-122"/>
                <a:cs typeface="PT Sans" pitchFamily="34" charset="-120"/>
              </a:rPr>
              <a:t>tùy</a:t>
            </a:r>
            <a:r>
              <a:rPr lang="en-US" sz="2200" dirty="0">
                <a:solidFill>
                  <a:srgbClr val="FFFFFF"/>
                </a:solidFill>
                <a:latin typeface="PT Sans" pitchFamily="34" charset="0"/>
                <a:ea typeface="PT Sans" pitchFamily="34" charset="-122"/>
                <a:cs typeface="PT Sans" pitchFamily="34" charset="-120"/>
              </a:rPr>
              <a:t> chọn, như đơn vị dấu phẩy động, xử lý vector và quản lý bộ nhớ (MMU) để xử lý các ứng dụng phức tạp hơn.</a:t>
            </a:r>
            <a:endParaRPr lang="en-US" sz="2200" dirty="0"/>
          </a:p>
        </p:txBody>
      </p:sp>
      <p:pic>
        <p:nvPicPr>
          <p:cNvPr id="17" name="Image 0" descr="preencoded.png">
            <a:extLst>
              <a:ext uri="{FF2B5EF4-FFF2-40B4-BE49-F238E27FC236}">
                <a16:creationId xmlns:a16="http://schemas.microsoft.com/office/drawing/2014/main" id="{B6ACFF56-BA23-972E-3B56-EE265CA9CC57}"/>
              </a:ext>
            </a:extLst>
          </p:cNvPr>
          <p:cNvPicPr>
            <a:picLocks noChangeAspect="1"/>
          </p:cNvPicPr>
          <p:nvPr/>
        </p:nvPicPr>
        <p:blipFill>
          <a:blip r:embed="rId3"/>
          <a:srcRect b="6792"/>
          <a:stretch/>
        </p:blipFill>
        <p:spPr>
          <a:xfrm>
            <a:off x="4192482" y="1148725"/>
            <a:ext cx="6505550" cy="37570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2087" y="394454"/>
            <a:ext cx="3598664" cy="421838"/>
          </a:xfrm>
          <a:prstGeom prst="rect">
            <a:avLst/>
          </a:prstGeom>
          <a:noFill/>
          <a:ln/>
        </p:spPr>
        <p:txBody>
          <a:bodyPr wrap="none" lIns="0" tIns="0" rIns="0" bIns="0" rtlCol="0" anchor="t"/>
          <a:lstStyle/>
          <a:p>
            <a:pPr marL="0" indent="0">
              <a:lnSpc>
                <a:spcPts val="3300"/>
              </a:lnSpc>
              <a:buNone/>
            </a:pPr>
            <a:r>
              <a:rPr lang="en-US" sz="4400" dirty="0">
                <a:solidFill>
                  <a:srgbClr val="FFFFFF"/>
                </a:solidFill>
                <a:latin typeface="Nunito Semi Bold" pitchFamily="34" charset="0"/>
                <a:ea typeface="Nunito Semi Bold" pitchFamily="34" charset="-122"/>
                <a:cs typeface="Nunito Semi Bold" pitchFamily="34" charset="-120"/>
              </a:rPr>
              <a:t>III. Register (Thanh ghi)</a:t>
            </a:r>
            <a:endParaRPr lang="en-US" sz="4400" dirty="0"/>
          </a:p>
        </p:txBody>
      </p:sp>
      <p:sp>
        <p:nvSpPr>
          <p:cNvPr id="4" name="Shape 1"/>
          <p:cNvSpPr/>
          <p:nvPr/>
        </p:nvSpPr>
        <p:spPr>
          <a:xfrm>
            <a:off x="753234" y="1706294"/>
            <a:ext cx="8494441" cy="3161824"/>
          </a:xfrm>
          <a:prstGeom prst="roundRect">
            <a:avLst>
              <a:gd name="adj" fmla="val 6806"/>
            </a:avLst>
          </a:prstGeom>
          <a:noFill/>
          <a:ln w="7620">
            <a:solidFill>
              <a:srgbClr val="FFFFFF">
                <a:alpha val="24000"/>
              </a:srgbClr>
            </a:solidFill>
            <a:prstDash val="solid"/>
          </a:ln>
        </p:spPr>
        <p:txBody>
          <a:bodyPr/>
          <a:lstStyle/>
          <a:p>
            <a:endParaRPr lang="vi-VN"/>
          </a:p>
        </p:txBody>
      </p:sp>
      <p:sp>
        <p:nvSpPr>
          <p:cNvPr id="5" name="Shape 2"/>
          <p:cNvSpPr/>
          <p:nvPr/>
        </p:nvSpPr>
        <p:spPr>
          <a:xfrm>
            <a:off x="800574" y="1729873"/>
            <a:ext cx="8301252" cy="416719"/>
          </a:xfrm>
          <a:prstGeom prst="rect">
            <a:avLst/>
          </a:prstGeom>
          <a:solidFill>
            <a:srgbClr val="FFFFFF">
              <a:alpha val="4000"/>
            </a:srgbClr>
          </a:solidFill>
          <a:ln/>
        </p:spPr>
        <p:txBody>
          <a:bodyPr/>
          <a:lstStyle/>
          <a:p>
            <a:endParaRPr lang="vi-VN" dirty="0"/>
          </a:p>
        </p:txBody>
      </p:sp>
      <p:sp>
        <p:nvSpPr>
          <p:cNvPr id="6" name="Text 3"/>
          <p:cNvSpPr/>
          <p:nvPr/>
        </p:nvSpPr>
        <p:spPr>
          <a:xfrm>
            <a:off x="904324" y="1915308"/>
            <a:ext cx="2379424"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x0</a:t>
            </a:r>
            <a:endParaRPr lang="en-US" dirty="0"/>
          </a:p>
        </p:txBody>
      </p:sp>
      <p:sp>
        <p:nvSpPr>
          <p:cNvPr id="7" name="Text 4"/>
          <p:cNvSpPr/>
          <p:nvPr/>
        </p:nvSpPr>
        <p:spPr>
          <a:xfrm>
            <a:off x="2246884" y="1828690"/>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Được cài đặt cứng thành giá trị 0 (hardwired zero).</a:t>
            </a:r>
            <a:endParaRPr lang="en-US" dirty="0"/>
          </a:p>
        </p:txBody>
      </p:sp>
      <p:sp>
        <p:nvSpPr>
          <p:cNvPr id="8" name="Shape 5"/>
          <p:cNvSpPr/>
          <p:nvPr/>
        </p:nvSpPr>
        <p:spPr>
          <a:xfrm>
            <a:off x="760854" y="2130633"/>
            <a:ext cx="8333351" cy="416719"/>
          </a:xfrm>
          <a:prstGeom prst="rect">
            <a:avLst/>
          </a:prstGeom>
          <a:solidFill>
            <a:srgbClr val="000000">
              <a:alpha val="4000"/>
            </a:srgbClr>
          </a:solidFill>
          <a:ln/>
        </p:spPr>
        <p:txBody>
          <a:bodyPr/>
          <a:lstStyle/>
          <a:p>
            <a:endParaRPr lang="vi-VN"/>
          </a:p>
        </p:txBody>
      </p:sp>
      <p:sp>
        <p:nvSpPr>
          <p:cNvPr id="9" name="Text 6"/>
          <p:cNvSpPr/>
          <p:nvPr/>
        </p:nvSpPr>
        <p:spPr>
          <a:xfrm>
            <a:off x="914324" y="2263626"/>
            <a:ext cx="263358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x1</a:t>
            </a:r>
            <a:endParaRPr lang="en-US" dirty="0"/>
          </a:p>
        </p:txBody>
      </p:sp>
      <p:sp>
        <p:nvSpPr>
          <p:cNvPr id="10" name="Text 7"/>
          <p:cNvSpPr/>
          <p:nvPr/>
        </p:nvSpPr>
        <p:spPr>
          <a:xfrm>
            <a:off x="2246884" y="2245409"/>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Được sử dụng làm thanh ghi địa chỉ trả về (return address).</a:t>
            </a:r>
            <a:endParaRPr lang="en-US" dirty="0"/>
          </a:p>
        </p:txBody>
      </p:sp>
      <p:sp>
        <p:nvSpPr>
          <p:cNvPr id="11" name="Shape 8"/>
          <p:cNvSpPr/>
          <p:nvPr/>
        </p:nvSpPr>
        <p:spPr>
          <a:xfrm>
            <a:off x="760854" y="2547352"/>
            <a:ext cx="8333351" cy="416719"/>
          </a:xfrm>
          <a:prstGeom prst="rect">
            <a:avLst/>
          </a:prstGeom>
          <a:solidFill>
            <a:srgbClr val="FFFFFF">
              <a:alpha val="4000"/>
            </a:srgbClr>
          </a:solidFill>
          <a:ln/>
        </p:spPr>
        <p:txBody>
          <a:bodyPr/>
          <a:lstStyle/>
          <a:p>
            <a:endParaRPr lang="vi-VN"/>
          </a:p>
        </p:txBody>
      </p:sp>
      <p:sp>
        <p:nvSpPr>
          <p:cNvPr id="12" name="Text 9"/>
          <p:cNvSpPr/>
          <p:nvPr/>
        </p:nvSpPr>
        <p:spPr>
          <a:xfrm>
            <a:off x="914324" y="2680345"/>
            <a:ext cx="247102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x2</a:t>
            </a:r>
            <a:endParaRPr lang="en-US" dirty="0"/>
          </a:p>
        </p:txBody>
      </p:sp>
      <p:sp>
        <p:nvSpPr>
          <p:cNvPr id="13" name="Text 10"/>
          <p:cNvSpPr/>
          <p:nvPr/>
        </p:nvSpPr>
        <p:spPr>
          <a:xfrm>
            <a:off x="2246884" y="2662128"/>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Được sử dụng làm con trỏ ngăn xếp (stack pointer).</a:t>
            </a:r>
            <a:endParaRPr lang="en-US" dirty="0"/>
          </a:p>
        </p:txBody>
      </p:sp>
      <p:sp>
        <p:nvSpPr>
          <p:cNvPr id="15" name="Text 12"/>
          <p:cNvSpPr/>
          <p:nvPr/>
        </p:nvSpPr>
        <p:spPr>
          <a:xfrm>
            <a:off x="914324" y="3097064"/>
            <a:ext cx="195794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x3</a:t>
            </a:r>
            <a:endParaRPr lang="en-US" dirty="0"/>
          </a:p>
        </p:txBody>
      </p:sp>
      <p:sp>
        <p:nvSpPr>
          <p:cNvPr id="16" name="Text 13"/>
          <p:cNvSpPr/>
          <p:nvPr/>
        </p:nvSpPr>
        <p:spPr>
          <a:xfrm>
            <a:off x="2246884" y="3078847"/>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Được sử dụng làm con trỏ toàn cục (global pointer).</a:t>
            </a:r>
            <a:endParaRPr lang="en-US" dirty="0"/>
          </a:p>
        </p:txBody>
      </p:sp>
      <p:sp>
        <p:nvSpPr>
          <p:cNvPr id="17" name="Shape 14"/>
          <p:cNvSpPr/>
          <p:nvPr/>
        </p:nvSpPr>
        <p:spPr>
          <a:xfrm>
            <a:off x="760854" y="3380789"/>
            <a:ext cx="8333351" cy="416719"/>
          </a:xfrm>
          <a:prstGeom prst="rect">
            <a:avLst/>
          </a:prstGeom>
          <a:solidFill>
            <a:srgbClr val="FFFFFF">
              <a:alpha val="4000"/>
            </a:srgbClr>
          </a:solidFill>
          <a:ln/>
        </p:spPr>
        <p:txBody>
          <a:bodyPr/>
          <a:lstStyle/>
          <a:p>
            <a:endParaRPr lang="vi-VN"/>
          </a:p>
        </p:txBody>
      </p:sp>
      <p:sp>
        <p:nvSpPr>
          <p:cNvPr id="18" name="Text 15"/>
          <p:cNvSpPr/>
          <p:nvPr/>
        </p:nvSpPr>
        <p:spPr>
          <a:xfrm>
            <a:off x="914324" y="3513782"/>
            <a:ext cx="259802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x4</a:t>
            </a:r>
            <a:endParaRPr lang="en-US" dirty="0"/>
          </a:p>
        </p:txBody>
      </p:sp>
      <p:sp>
        <p:nvSpPr>
          <p:cNvPr id="19" name="Text 16"/>
          <p:cNvSpPr/>
          <p:nvPr/>
        </p:nvSpPr>
        <p:spPr>
          <a:xfrm>
            <a:off x="2246884" y="3495565"/>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Được sử dụng làm con trỏ luồng (thread pointer).</a:t>
            </a:r>
            <a:endParaRPr lang="en-US" dirty="0"/>
          </a:p>
        </p:txBody>
      </p:sp>
      <p:sp>
        <p:nvSpPr>
          <p:cNvPr id="20" name="Shape 17"/>
          <p:cNvSpPr/>
          <p:nvPr/>
        </p:nvSpPr>
        <p:spPr>
          <a:xfrm>
            <a:off x="760854" y="3797508"/>
            <a:ext cx="8333351" cy="416719"/>
          </a:xfrm>
          <a:prstGeom prst="rect">
            <a:avLst/>
          </a:prstGeom>
          <a:solidFill>
            <a:srgbClr val="000000">
              <a:alpha val="4000"/>
            </a:srgbClr>
          </a:solidFill>
          <a:ln/>
        </p:spPr>
        <p:txBody>
          <a:bodyPr/>
          <a:lstStyle/>
          <a:p>
            <a:endParaRPr lang="vi-VN"/>
          </a:p>
        </p:txBody>
      </p:sp>
      <p:sp>
        <p:nvSpPr>
          <p:cNvPr id="21" name="Text 18"/>
          <p:cNvSpPr/>
          <p:nvPr/>
        </p:nvSpPr>
        <p:spPr>
          <a:xfrm>
            <a:off x="914324" y="3930501"/>
            <a:ext cx="259802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x5-x7</a:t>
            </a:r>
            <a:endParaRPr lang="en-US" dirty="0"/>
          </a:p>
        </p:txBody>
      </p:sp>
      <p:sp>
        <p:nvSpPr>
          <p:cNvPr id="22" name="Text 19"/>
          <p:cNvSpPr/>
          <p:nvPr/>
        </p:nvSpPr>
        <p:spPr>
          <a:xfrm>
            <a:off x="2246884" y="3912284"/>
            <a:ext cx="7406402"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Là các thanh ghi tạm thời (temporary registers).</a:t>
            </a:r>
            <a:endParaRPr lang="en-US" dirty="0"/>
          </a:p>
        </p:txBody>
      </p:sp>
      <p:sp>
        <p:nvSpPr>
          <p:cNvPr id="23" name="Shape 20"/>
          <p:cNvSpPr/>
          <p:nvPr/>
        </p:nvSpPr>
        <p:spPr>
          <a:xfrm>
            <a:off x="760854" y="4214227"/>
            <a:ext cx="8333351" cy="646271"/>
          </a:xfrm>
          <a:prstGeom prst="rect">
            <a:avLst/>
          </a:prstGeom>
          <a:solidFill>
            <a:srgbClr val="FFFFFF">
              <a:alpha val="4000"/>
            </a:srgbClr>
          </a:solidFill>
          <a:ln/>
        </p:spPr>
        <p:txBody>
          <a:bodyPr/>
          <a:lstStyle/>
          <a:p>
            <a:endParaRPr lang="vi-VN"/>
          </a:p>
        </p:txBody>
      </p:sp>
      <p:sp>
        <p:nvSpPr>
          <p:cNvPr id="24" name="Text 21"/>
          <p:cNvSpPr/>
          <p:nvPr/>
        </p:nvSpPr>
        <p:spPr>
          <a:xfrm>
            <a:off x="914324" y="4347220"/>
            <a:ext cx="2598023" cy="229552"/>
          </a:xfrm>
          <a:prstGeom prst="rect">
            <a:avLst/>
          </a:prstGeom>
          <a:noFill/>
          <a:ln/>
        </p:spPr>
        <p:txBody>
          <a:bodyPr wrap="non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x8-x31</a:t>
            </a:r>
            <a:endParaRPr lang="en-US" dirty="0"/>
          </a:p>
        </p:txBody>
      </p:sp>
      <p:sp>
        <p:nvSpPr>
          <p:cNvPr id="25" name="Text 22"/>
          <p:cNvSpPr/>
          <p:nvPr/>
        </p:nvSpPr>
        <p:spPr>
          <a:xfrm>
            <a:off x="2246884" y="4329003"/>
            <a:ext cx="7406402" cy="459105"/>
          </a:xfrm>
          <a:prstGeom prst="rect">
            <a:avLst/>
          </a:prstGeom>
          <a:noFill/>
          <a:ln/>
        </p:spPr>
        <p:txBody>
          <a:bodyPr wrap="square" lIns="0" tIns="0" rIns="0" bIns="0" rtlCol="0" anchor="t"/>
          <a:lstStyle/>
          <a:p>
            <a:pPr marL="0" indent="0">
              <a:lnSpc>
                <a:spcPts val="1800"/>
              </a:lnSpc>
              <a:buNone/>
            </a:pPr>
            <a:r>
              <a:rPr lang="en-US" dirty="0">
                <a:solidFill>
                  <a:srgbClr val="FFFFFF"/>
                </a:solidFill>
                <a:latin typeface="PT Sans" pitchFamily="34" charset="0"/>
                <a:ea typeface="PT Sans" pitchFamily="34" charset="-122"/>
                <a:cs typeface="PT Sans" pitchFamily="34" charset="-120"/>
              </a:rPr>
              <a:t>Bao gồm các thanh ghi lưu trữ (saved registers) và các thanh </a:t>
            </a:r>
            <a:r>
              <a:rPr lang="en-US" dirty="0" err="1">
                <a:solidFill>
                  <a:srgbClr val="FFFFFF"/>
                </a:solidFill>
                <a:latin typeface="PT Sans" pitchFamily="34" charset="0"/>
                <a:ea typeface="PT Sans" pitchFamily="34" charset="-122"/>
                <a:cs typeface="PT Sans" pitchFamily="34" charset="-120"/>
              </a:rPr>
              <a:t>ghi</a:t>
            </a:r>
            <a:r>
              <a:rPr lang="en-US" dirty="0">
                <a:solidFill>
                  <a:srgbClr val="FFFFFF"/>
                </a:solidFill>
                <a:latin typeface="PT Sans" pitchFamily="34" charset="0"/>
                <a:ea typeface="PT Sans" pitchFamily="34" charset="-122"/>
                <a:cs typeface="PT Sans" pitchFamily="34" charset="-120"/>
              </a:rPr>
              <a:t> </a:t>
            </a:r>
          </a:p>
          <a:p>
            <a:pPr marL="0" indent="0">
              <a:lnSpc>
                <a:spcPts val="1800"/>
              </a:lnSpc>
              <a:buNone/>
            </a:pPr>
            <a:r>
              <a:rPr lang="en-US" dirty="0" err="1">
                <a:solidFill>
                  <a:srgbClr val="FFFFFF"/>
                </a:solidFill>
                <a:latin typeface="PT Sans" pitchFamily="34" charset="0"/>
                <a:ea typeface="PT Sans" pitchFamily="34" charset="-122"/>
                <a:cs typeface="PT Sans" pitchFamily="34" charset="-120"/>
              </a:rPr>
              <a:t>tham</a:t>
            </a:r>
            <a:r>
              <a:rPr lang="en-US" dirty="0">
                <a:solidFill>
                  <a:srgbClr val="FFFFFF"/>
                </a:solidFill>
                <a:latin typeface="PT Sans" pitchFamily="34" charset="0"/>
                <a:ea typeface="PT Sans" pitchFamily="34" charset="-122"/>
                <a:cs typeface="PT Sans" pitchFamily="34" charset="-120"/>
              </a:rPr>
              <a:t> số (argument registers) được sử dụng trong các cuộc gọi hàm.</a:t>
            </a:r>
            <a:endParaRPr lang="en-US" dirty="0"/>
          </a:p>
        </p:txBody>
      </p:sp>
      <p:sp>
        <p:nvSpPr>
          <p:cNvPr id="26" name="Text 23"/>
          <p:cNvSpPr/>
          <p:nvPr/>
        </p:nvSpPr>
        <p:spPr>
          <a:xfrm>
            <a:off x="606878" y="5079968"/>
            <a:ext cx="8196565" cy="229552"/>
          </a:xfrm>
          <a:prstGeom prst="rect">
            <a:avLst/>
          </a:prstGeom>
          <a:noFill/>
          <a:ln/>
        </p:spPr>
        <p:txBody>
          <a:bodyPr wrap="none" lIns="0" tIns="0" rIns="0" bIns="0" rtlCol="0" anchor="t"/>
          <a:lstStyle/>
          <a:p>
            <a:pPr algn="l">
              <a:lnSpc>
                <a:spcPts val="1800"/>
              </a:lnSpc>
              <a:buSzPct val="100000"/>
            </a:pPr>
            <a:endParaRPr lang="en-US" sz="2200" dirty="0">
              <a:solidFill>
                <a:schemeClr val="bg1"/>
              </a:solidFill>
            </a:endParaRPr>
          </a:p>
        </p:txBody>
      </p:sp>
      <p:sp>
        <p:nvSpPr>
          <p:cNvPr id="27" name="TextBox 26">
            <a:extLst>
              <a:ext uri="{FF2B5EF4-FFF2-40B4-BE49-F238E27FC236}">
                <a16:creationId xmlns:a16="http://schemas.microsoft.com/office/drawing/2014/main" id="{B7EF4906-B00F-1B73-32C2-6D2445EDA4A1}"/>
              </a:ext>
            </a:extLst>
          </p:cNvPr>
          <p:cNvSpPr txBox="1"/>
          <p:nvPr/>
        </p:nvSpPr>
        <p:spPr>
          <a:xfrm>
            <a:off x="9522469" y="1756167"/>
            <a:ext cx="4780344" cy="1754326"/>
          </a:xfrm>
          <a:prstGeom prst="rect">
            <a:avLst/>
          </a:prstGeom>
          <a:noFill/>
        </p:spPr>
        <p:txBody>
          <a:bodyPr wrap="square" rtlCol="0">
            <a:spAutoFit/>
          </a:bodyPr>
          <a:lstStyle/>
          <a:p>
            <a:pPr marL="285750" indent="-285750">
              <a:buFont typeface="Wingdings" panose="05000000000000000000" pitchFamily="2" charset="2"/>
              <a:buChar char="v"/>
            </a:pPr>
            <a:r>
              <a:rPr lang="vi-VN" sz="1800"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Ngoài ra, Trong kiến trúc RISC-V còn có, </a:t>
            </a:r>
            <a:r>
              <a:rPr lang="vi-VN" sz="1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thanh ghi chương trình (</a:t>
            </a:r>
            <a:r>
              <a:rPr lang="vi-VN" sz="18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Program</a:t>
            </a:r>
            <a:r>
              <a:rPr lang="vi-VN" sz="1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vi-VN" sz="18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Counter</a:t>
            </a:r>
            <a:r>
              <a:rPr lang="vi-VN" sz="1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 PC)</a:t>
            </a:r>
            <a:r>
              <a:rPr lang="vi-VN" sz="1800"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là một thành phần quan trọng, có chức năng chính là lưu trữ địa chỉ của lệnh tiếp theo sẽ được thực thi.</a:t>
            </a:r>
            <a:endParaRPr lang="vi-VN" sz="1800" kern="1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p>
            <a:pPr marL="285750" indent="-285750">
              <a:buFont typeface="Wingdings" panose="05000000000000000000" pitchFamily="2" charset="2"/>
              <a:buChar char="v"/>
            </a:pPr>
            <a:endParaRPr lang="vi-VN" dirty="0">
              <a:solidFill>
                <a:schemeClr val="bg1"/>
              </a:solidFil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4F39-7603-30F8-D4BE-1E6F974F91C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8CFE67-81B2-DB72-5606-C334A5C1C370}"/>
              </a:ext>
            </a:extLst>
          </p:cNvPr>
          <p:cNvSpPr/>
          <p:nvPr/>
        </p:nvSpPr>
        <p:spPr>
          <a:xfrm>
            <a:off x="502087" y="394454"/>
            <a:ext cx="3598664" cy="421838"/>
          </a:xfrm>
          <a:prstGeom prst="rect">
            <a:avLst/>
          </a:prstGeom>
          <a:noFill/>
          <a:ln/>
        </p:spPr>
        <p:txBody>
          <a:bodyPr wrap="none" lIns="0" tIns="0" rIns="0" bIns="0" rtlCol="0" anchor="t"/>
          <a:lstStyle/>
          <a:p>
            <a:pPr marL="0" indent="0">
              <a:lnSpc>
                <a:spcPts val="3300"/>
              </a:lnSpc>
              <a:buNone/>
            </a:pPr>
            <a:r>
              <a:rPr lang="en-US" sz="4400" dirty="0">
                <a:solidFill>
                  <a:srgbClr val="FFFFFF"/>
                </a:solidFill>
                <a:latin typeface="Nunito Semi Bold" pitchFamily="34" charset="0"/>
                <a:ea typeface="Nunito Semi Bold" pitchFamily="34" charset="-122"/>
                <a:cs typeface="Nunito Semi Bold" pitchFamily="34" charset="-120"/>
              </a:rPr>
              <a:t>III. Register (Thanh ghi)</a:t>
            </a:r>
            <a:endParaRPr lang="en-US" sz="4400" dirty="0"/>
          </a:p>
        </p:txBody>
      </p:sp>
      <p:pic>
        <p:nvPicPr>
          <p:cNvPr id="3" name="Image 0" descr="preencoded.png">
            <a:extLst>
              <a:ext uri="{FF2B5EF4-FFF2-40B4-BE49-F238E27FC236}">
                <a16:creationId xmlns:a16="http://schemas.microsoft.com/office/drawing/2014/main" id="{1A3870C5-98C4-D090-2036-EC0E66B6269A}"/>
              </a:ext>
            </a:extLst>
          </p:cNvPr>
          <p:cNvPicPr>
            <a:picLocks noChangeAspect="1"/>
          </p:cNvPicPr>
          <p:nvPr/>
        </p:nvPicPr>
        <p:blipFill>
          <a:blip r:embed="rId3"/>
          <a:stretch>
            <a:fillRect/>
          </a:stretch>
        </p:blipFill>
        <p:spPr>
          <a:xfrm>
            <a:off x="2055078" y="1402276"/>
            <a:ext cx="10520243" cy="5993947"/>
          </a:xfrm>
          <a:prstGeom prst="rect">
            <a:avLst/>
          </a:prstGeom>
        </p:spPr>
      </p:pic>
      <p:sp>
        <p:nvSpPr>
          <p:cNvPr id="26" name="Text 23">
            <a:extLst>
              <a:ext uri="{FF2B5EF4-FFF2-40B4-BE49-F238E27FC236}">
                <a16:creationId xmlns:a16="http://schemas.microsoft.com/office/drawing/2014/main" id="{7160873D-68FB-9340-C783-DE8D52B41C87}"/>
              </a:ext>
            </a:extLst>
          </p:cNvPr>
          <p:cNvSpPr/>
          <p:nvPr/>
        </p:nvSpPr>
        <p:spPr>
          <a:xfrm>
            <a:off x="606878" y="5079968"/>
            <a:ext cx="8196565" cy="229552"/>
          </a:xfrm>
          <a:prstGeom prst="rect">
            <a:avLst/>
          </a:prstGeom>
          <a:noFill/>
          <a:ln/>
        </p:spPr>
        <p:txBody>
          <a:bodyPr wrap="none" lIns="0" tIns="0" rIns="0" bIns="0" rtlCol="0" anchor="t"/>
          <a:lstStyle/>
          <a:p>
            <a:pPr algn="l">
              <a:lnSpc>
                <a:spcPts val="1800"/>
              </a:lnSpc>
              <a:buSzPct val="100000"/>
            </a:pPr>
            <a:endParaRPr lang="en-US" sz="2200" dirty="0">
              <a:solidFill>
                <a:schemeClr val="bg1"/>
              </a:solidFill>
            </a:endParaRPr>
          </a:p>
        </p:txBody>
      </p:sp>
    </p:spTree>
    <p:extLst>
      <p:ext uri="{BB962C8B-B14F-4D97-AF65-F5344CB8AC3E}">
        <p14:creationId xmlns:p14="http://schemas.microsoft.com/office/powerpoint/2010/main" val="78358969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8993" y="408623"/>
            <a:ext cx="4896922" cy="436126"/>
          </a:xfrm>
          <a:prstGeom prst="rect">
            <a:avLst/>
          </a:prstGeom>
          <a:noFill/>
          <a:ln/>
        </p:spPr>
        <p:txBody>
          <a:bodyPr wrap="none" lIns="0" tIns="0" rIns="0" bIns="0" rtlCol="0" anchor="t"/>
          <a:lstStyle/>
          <a:p>
            <a:pPr marL="0" indent="0">
              <a:lnSpc>
                <a:spcPts val="3400"/>
              </a:lnSpc>
              <a:buNone/>
            </a:pPr>
            <a:r>
              <a:rPr lang="en-US" sz="4400" dirty="0">
                <a:solidFill>
                  <a:srgbClr val="FFFFFF"/>
                </a:solidFill>
                <a:latin typeface="Nunito Semi Bold" pitchFamily="34" charset="0"/>
                <a:ea typeface="Nunito Semi Bold" pitchFamily="34" charset="-122"/>
                <a:cs typeface="Nunito Semi Bold" pitchFamily="34" charset="-120"/>
              </a:rPr>
              <a:t>IV. Các Loại Lệnh trong RISC-V</a:t>
            </a:r>
            <a:endParaRPr lang="en-US" sz="4400" dirty="0"/>
          </a:p>
        </p:txBody>
      </p:sp>
      <p:sp>
        <p:nvSpPr>
          <p:cNvPr id="3" name="Shape 1"/>
          <p:cNvSpPr/>
          <p:nvPr/>
        </p:nvSpPr>
        <p:spPr>
          <a:xfrm>
            <a:off x="733782" y="1067157"/>
            <a:ext cx="15240" cy="6112312"/>
          </a:xfrm>
          <a:prstGeom prst="roundRect">
            <a:avLst>
              <a:gd name="adj" fmla="val 1459806"/>
            </a:avLst>
          </a:prstGeom>
          <a:solidFill>
            <a:srgbClr val="FFFFFF">
              <a:alpha val="24000"/>
            </a:srgbClr>
          </a:solidFill>
          <a:ln/>
        </p:spPr>
        <p:txBody>
          <a:bodyPr/>
          <a:lstStyle/>
          <a:p>
            <a:endParaRPr lang="vi-VN"/>
          </a:p>
        </p:txBody>
      </p:sp>
      <p:sp>
        <p:nvSpPr>
          <p:cNvPr id="4" name="Shape 2"/>
          <p:cNvSpPr/>
          <p:nvPr/>
        </p:nvSpPr>
        <p:spPr>
          <a:xfrm>
            <a:off x="892969" y="1393150"/>
            <a:ext cx="518993" cy="15240"/>
          </a:xfrm>
          <a:prstGeom prst="roundRect">
            <a:avLst>
              <a:gd name="adj" fmla="val 1459806"/>
            </a:avLst>
          </a:prstGeom>
          <a:solidFill>
            <a:srgbClr val="F2B42D"/>
          </a:solidFill>
          <a:ln/>
        </p:spPr>
        <p:txBody>
          <a:bodyPr/>
          <a:lstStyle/>
          <a:p>
            <a:endParaRPr lang="vi-VN"/>
          </a:p>
        </p:txBody>
      </p:sp>
      <p:sp>
        <p:nvSpPr>
          <p:cNvPr id="5" name="Shape 3"/>
          <p:cNvSpPr/>
          <p:nvPr/>
        </p:nvSpPr>
        <p:spPr>
          <a:xfrm>
            <a:off x="574596" y="1233964"/>
            <a:ext cx="333613" cy="333613"/>
          </a:xfrm>
          <a:prstGeom prst="roundRect">
            <a:avLst>
              <a:gd name="adj" fmla="val 66686"/>
            </a:avLst>
          </a:prstGeom>
          <a:solidFill>
            <a:srgbClr val="00002E"/>
          </a:solidFill>
          <a:ln w="15240">
            <a:solidFill>
              <a:srgbClr val="F2B42D"/>
            </a:solidFill>
            <a:prstDash val="solid"/>
          </a:ln>
        </p:spPr>
        <p:txBody>
          <a:bodyPr/>
          <a:lstStyle/>
          <a:p>
            <a:endParaRPr lang="vi-VN"/>
          </a:p>
        </p:txBody>
      </p:sp>
      <p:sp>
        <p:nvSpPr>
          <p:cNvPr id="6" name="Text 4"/>
          <p:cNvSpPr/>
          <p:nvPr/>
        </p:nvSpPr>
        <p:spPr>
          <a:xfrm>
            <a:off x="678537" y="1295995"/>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1</a:t>
            </a:r>
            <a:endParaRPr lang="en-US" sz="1600" dirty="0"/>
          </a:p>
        </p:txBody>
      </p:sp>
      <p:sp>
        <p:nvSpPr>
          <p:cNvPr id="7" name="Text 5"/>
          <p:cNvSpPr/>
          <p:nvPr/>
        </p:nvSpPr>
        <p:spPr>
          <a:xfrm>
            <a:off x="1557099" y="1215390"/>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R</a:t>
            </a:r>
            <a:endParaRPr lang="en-US" sz="2400" dirty="0">
              <a:solidFill>
                <a:schemeClr val="accent4">
                  <a:lumMod val="40000"/>
                  <a:lumOff val="60000"/>
                </a:schemeClr>
              </a:solidFill>
            </a:endParaRPr>
          </a:p>
        </p:txBody>
      </p:sp>
      <p:sp>
        <p:nvSpPr>
          <p:cNvPr id="8" name="Text 6"/>
          <p:cNvSpPr/>
          <p:nvPr/>
        </p:nvSpPr>
        <p:spPr>
          <a:xfrm>
            <a:off x="1557099" y="1522452"/>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Sử dụng cho các phép toán giữa các thanh ghi như phép cộng, trừ và các phép logic.</a:t>
            </a:r>
            <a:endParaRPr lang="en-US" dirty="0"/>
          </a:p>
        </p:txBody>
      </p:sp>
      <p:sp>
        <p:nvSpPr>
          <p:cNvPr id="9" name="Shape 7"/>
          <p:cNvSpPr/>
          <p:nvPr/>
        </p:nvSpPr>
        <p:spPr>
          <a:xfrm>
            <a:off x="892969" y="2382203"/>
            <a:ext cx="518993" cy="15240"/>
          </a:xfrm>
          <a:prstGeom prst="roundRect">
            <a:avLst>
              <a:gd name="adj" fmla="val 1459806"/>
            </a:avLst>
          </a:prstGeom>
          <a:solidFill>
            <a:srgbClr val="D7425E"/>
          </a:solidFill>
          <a:ln/>
        </p:spPr>
        <p:txBody>
          <a:bodyPr/>
          <a:lstStyle/>
          <a:p>
            <a:endParaRPr lang="vi-VN"/>
          </a:p>
        </p:txBody>
      </p:sp>
      <p:sp>
        <p:nvSpPr>
          <p:cNvPr id="10" name="Shape 8"/>
          <p:cNvSpPr/>
          <p:nvPr/>
        </p:nvSpPr>
        <p:spPr>
          <a:xfrm>
            <a:off x="574596" y="2223016"/>
            <a:ext cx="333613" cy="333613"/>
          </a:xfrm>
          <a:prstGeom prst="roundRect">
            <a:avLst>
              <a:gd name="adj" fmla="val 66686"/>
            </a:avLst>
          </a:prstGeom>
          <a:solidFill>
            <a:srgbClr val="00002E"/>
          </a:solidFill>
          <a:ln w="15240">
            <a:solidFill>
              <a:srgbClr val="D7425E"/>
            </a:solidFill>
            <a:prstDash val="solid"/>
          </a:ln>
        </p:spPr>
        <p:txBody>
          <a:bodyPr/>
          <a:lstStyle/>
          <a:p>
            <a:endParaRPr lang="vi-VN"/>
          </a:p>
        </p:txBody>
      </p:sp>
      <p:sp>
        <p:nvSpPr>
          <p:cNvPr id="11" name="Text 9"/>
          <p:cNvSpPr/>
          <p:nvPr/>
        </p:nvSpPr>
        <p:spPr>
          <a:xfrm>
            <a:off x="678537" y="2285048"/>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2</a:t>
            </a:r>
            <a:endParaRPr lang="en-US" sz="1600" dirty="0"/>
          </a:p>
        </p:txBody>
      </p:sp>
      <p:sp>
        <p:nvSpPr>
          <p:cNvPr id="12" name="Text 10"/>
          <p:cNvSpPr/>
          <p:nvPr/>
        </p:nvSpPr>
        <p:spPr>
          <a:xfrm>
            <a:off x="1557099" y="2204442"/>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I</a:t>
            </a:r>
            <a:endParaRPr lang="en-US" sz="2400" dirty="0">
              <a:solidFill>
                <a:schemeClr val="accent4">
                  <a:lumMod val="40000"/>
                  <a:lumOff val="60000"/>
                </a:schemeClr>
              </a:solidFill>
            </a:endParaRPr>
          </a:p>
        </p:txBody>
      </p:sp>
      <p:sp>
        <p:nvSpPr>
          <p:cNvPr id="13" name="Text 11"/>
          <p:cNvSpPr/>
          <p:nvPr/>
        </p:nvSpPr>
        <p:spPr>
          <a:xfrm>
            <a:off x="1557099" y="2511504"/>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Dùng cho các lệnh có giá trị tức thời và load từ bộ nhớ. Ví dụ như lệnh ADDI, LWLW</a:t>
            </a:r>
            <a:endParaRPr lang="en-US" dirty="0"/>
          </a:p>
        </p:txBody>
      </p:sp>
      <p:sp>
        <p:nvSpPr>
          <p:cNvPr id="14" name="Shape 12"/>
          <p:cNvSpPr/>
          <p:nvPr/>
        </p:nvSpPr>
        <p:spPr>
          <a:xfrm>
            <a:off x="892969" y="3371255"/>
            <a:ext cx="518993" cy="15240"/>
          </a:xfrm>
          <a:prstGeom prst="roundRect">
            <a:avLst>
              <a:gd name="adj" fmla="val 1459806"/>
            </a:avLst>
          </a:prstGeom>
          <a:solidFill>
            <a:srgbClr val="DD785E"/>
          </a:solidFill>
          <a:ln/>
        </p:spPr>
        <p:txBody>
          <a:bodyPr/>
          <a:lstStyle/>
          <a:p>
            <a:endParaRPr lang="vi-VN"/>
          </a:p>
        </p:txBody>
      </p:sp>
      <p:sp>
        <p:nvSpPr>
          <p:cNvPr id="15" name="Shape 13"/>
          <p:cNvSpPr/>
          <p:nvPr/>
        </p:nvSpPr>
        <p:spPr>
          <a:xfrm>
            <a:off x="574596" y="3212068"/>
            <a:ext cx="333613" cy="333613"/>
          </a:xfrm>
          <a:prstGeom prst="roundRect">
            <a:avLst>
              <a:gd name="adj" fmla="val 66686"/>
            </a:avLst>
          </a:prstGeom>
          <a:solidFill>
            <a:srgbClr val="00002E"/>
          </a:solidFill>
          <a:ln w="15240">
            <a:solidFill>
              <a:srgbClr val="DD785E"/>
            </a:solidFill>
            <a:prstDash val="solid"/>
          </a:ln>
        </p:spPr>
        <p:txBody>
          <a:bodyPr/>
          <a:lstStyle/>
          <a:p>
            <a:endParaRPr lang="vi-VN"/>
          </a:p>
        </p:txBody>
      </p:sp>
      <p:sp>
        <p:nvSpPr>
          <p:cNvPr id="16" name="Text 14"/>
          <p:cNvSpPr/>
          <p:nvPr/>
        </p:nvSpPr>
        <p:spPr>
          <a:xfrm>
            <a:off x="678537" y="3274100"/>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3</a:t>
            </a:r>
            <a:endParaRPr lang="en-US" sz="1600" dirty="0"/>
          </a:p>
        </p:txBody>
      </p:sp>
      <p:sp>
        <p:nvSpPr>
          <p:cNvPr id="17" name="Text 15"/>
          <p:cNvSpPr/>
          <p:nvPr/>
        </p:nvSpPr>
        <p:spPr>
          <a:xfrm>
            <a:off x="1557099" y="3193494"/>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S</a:t>
            </a:r>
            <a:endParaRPr lang="en-US" sz="2400" dirty="0">
              <a:solidFill>
                <a:schemeClr val="accent4">
                  <a:lumMod val="40000"/>
                  <a:lumOff val="60000"/>
                </a:schemeClr>
              </a:solidFill>
            </a:endParaRPr>
          </a:p>
        </p:txBody>
      </p:sp>
      <p:sp>
        <p:nvSpPr>
          <p:cNvPr id="18" name="Text 16"/>
          <p:cNvSpPr/>
          <p:nvPr/>
        </p:nvSpPr>
        <p:spPr>
          <a:xfrm>
            <a:off x="1557099" y="3500557"/>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Dùng cho các lệnh lưu vào bộ nhớ, cho phép lưu dữ liệu từ 1 thanh ghi vào bộ nhớ. </a:t>
            </a:r>
            <a:endParaRPr lang="en-US" dirty="0"/>
          </a:p>
        </p:txBody>
      </p:sp>
      <p:sp>
        <p:nvSpPr>
          <p:cNvPr id="19" name="Shape 17"/>
          <p:cNvSpPr/>
          <p:nvPr/>
        </p:nvSpPr>
        <p:spPr>
          <a:xfrm>
            <a:off x="892969" y="4360307"/>
            <a:ext cx="518993" cy="15240"/>
          </a:xfrm>
          <a:prstGeom prst="roundRect">
            <a:avLst>
              <a:gd name="adj" fmla="val 1459806"/>
            </a:avLst>
          </a:prstGeom>
          <a:solidFill>
            <a:srgbClr val="48A8E2"/>
          </a:solidFill>
          <a:ln/>
        </p:spPr>
        <p:txBody>
          <a:bodyPr/>
          <a:lstStyle/>
          <a:p>
            <a:endParaRPr lang="vi-VN"/>
          </a:p>
        </p:txBody>
      </p:sp>
      <p:sp>
        <p:nvSpPr>
          <p:cNvPr id="20" name="Shape 18"/>
          <p:cNvSpPr/>
          <p:nvPr/>
        </p:nvSpPr>
        <p:spPr>
          <a:xfrm>
            <a:off x="574596" y="4201120"/>
            <a:ext cx="333613" cy="333613"/>
          </a:xfrm>
          <a:prstGeom prst="roundRect">
            <a:avLst>
              <a:gd name="adj" fmla="val 66686"/>
            </a:avLst>
          </a:prstGeom>
          <a:solidFill>
            <a:srgbClr val="00002E"/>
          </a:solidFill>
          <a:ln w="15240">
            <a:solidFill>
              <a:srgbClr val="48A8E2"/>
            </a:solidFill>
            <a:prstDash val="solid"/>
          </a:ln>
        </p:spPr>
        <p:txBody>
          <a:bodyPr/>
          <a:lstStyle/>
          <a:p>
            <a:endParaRPr lang="vi-VN"/>
          </a:p>
        </p:txBody>
      </p:sp>
      <p:sp>
        <p:nvSpPr>
          <p:cNvPr id="21" name="Text 19"/>
          <p:cNvSpPr/>
          <p:nvPr/>
        </p:nvSpPr>
        <p:spPr>
          <a:xfrm>
            <a:off x="678537" y="4263152"/>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4</a:t>
            </a:r>
            <a:endParaRPr lang="en-US" sz="1600" dirty="0"/>
          </a:p>
        </p:txBody>
      </p:sp>
      <p:sp>
        <p:nvSpPr>
          <p:cNvPr id="22" name="Text 20"/>
          <p:cNvSpPr/>
          <p:nvPr/>
        </p:nvSpPr>
        <p:spPr>
          <a:xfrm>
            <a:off x="1557099" y="4182547"/>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B</a:t>
            </a:r>
            <a:endParaRPr lang="en-US" sz="2400" dirty="0">
              <a:solidFill>
                <a:schemeClr val="accent4">
                  <a:lumMod val="40000"/>
                  <a:lumOff val="60000"/>
                </a:schemeClr>
              </a:solidFill>
            </a:endParaRPr>
          </a:p>
        </p:txBody>
      </p:sp>
      <p:sp>
        <p:nvSpPr>
          <p:cNvPr id="23" name="Text 21"/>
          <p:cNvSpPr/>
          <p:nvPr/>
        </p:nvSpPr>
        <p:spPr>
          <a:xfrm>
            <a:off x="1557099" y="4489609"/>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Sử dụng cho các lệnh rẽ nhánh có điều kiện. Ví dụ như lệnh BEQ, BNE.</a:t>
            </a:r>
            <a:endParaRPr lang="en-US" dirty="0"/>
          </a:p>
        </p:txBody>
      </p:sp>
      <p:sp>
        <p:nvSpPr>
          <p:cNvPr id="24" name="Shape 22"/>
          <p:cNvSpPr/>
          <p:nvPr/>
        </p:nvSpPr>
        <p:spPr>
          <a:xfrm>
            <a:off x="892969" y="5349359"/>
            <a:ext cx="518993" cy="15240"/>
          </a:xfrm>
          <a:prstGeom prst="roundRect">
            <a:avLst>
              <a:gd name="adj" fmla="val 1459806"/>
            </a:avLst>
          </a:prstGeom>
          <a:solidFill>
            <a:srgbClr val="59ABA9"/>
          </a:solidFill>
          <a:ln/>
        </p:spPr>
        <p:txBody>
          <a:bodyPr/>
          <a:lstStyle/>
          <a:p>
            <a:endParaRPr lang="vi-VN"/>
          </a:p>
        </p:txBody>
      </p:sp>
      <p:sp>
        <p:nvSpPr>
          <p:cNvPr id="25" name="Shape 23"/>
          <p:cNvSpPr/>
          <p:nvPr/>
        </p:nvSpPr>
        <p:spPr>
          <a:xfrm>
            <a:off x="574596" y="5190173"/>
            <a:ext cx="333613" cy="333613"/>
          </a:xfrm>
          <a:prstGeom prst="roundRect">
            <a:avLst>
              <a:gd name="adj" fmla="val 66686"/>
            </a:avLst>
          </a:prstGeom>
          <a:solidFill>
            <a:srgbClr val="00002E"/>
          </a:solidFill>
          <a:ln w="15240">
            <a:solidFill>
              <a:srgbClr val="59ABA9"/>
            </a:solidFill>
            <a:prstDash val="solid"/>
          </a:ln>
        </p:spPr>
        <p:txBody>
          <a:bodyPr/>
          <a:lstStyle/>
          <a:p>
            <a:endParaRPr lang="vi-VN"/>
          </a:p>
        </p:txBody>
      </p:sp>
      <p:sp>
        <p:nvSpPr>
          <p:cNvPr id="26" name="Text 24"/>
          <p:cNvSpPr/>
          <p:nvPr/>
        </p:nvSpPr>
        <p:spPr>
          <a:xfrm>
            <a:off x="678537" y="5252204"/>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5</a:t>
            </a:r>
            <a:endParaRPr lang="en-US" sz="1600" dirty="0"/>
          </a:p>
        </p:txBody>
      </p:sp>
      <p:sp>
        <p:nvSpPr>
          <p:cNvPr id="27" name="Text 25"/>
          <p:cNvSpPr/>
          <p:nvPr/>
        </p:nvSpPr>
        <p:spPr>
          <a:xfrm>
            <a:off x="1557099" y="5171599"/>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U</a:t>
            </a:r>
            <a:endParaRPr lang="en-US" sz="2400" dirty="0">
              <a:solidFill>
                <a:schemeClr val="accent4">
                  <a:lumMod val="40000"/>
                  <a:lumOff val="60000"/>
                </a:schemeClr>
              </a:solidFill>
            </a:endParaRPr>
          </a:p>
        </p:txBody>
      </p:sp>
      <p:sp>
        <p:nvSpPr>
          <p:cNvPr id="28" name="Text 26"/>
          <p:cNvSpPr/>
          <p:nvPr/>
        </p:nvSpPr>
        <p:spPr>
          <a:xfrm>
            <a:off x="1557099" y="5478661"/>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Dùng cho các phép toán với giá trị ngay lập tức lớn(20-bit) như tải giá trị lớn của 1 thanh ghi hoặc thiết lập 20 bit cao cho 1 </a:t>
            </a:r>
            <a:r>
              <a:rPr lang="en-US" dirty="0" err="1">
                <a:solidFill>
                  <a:srgbClr val="FFFFFF"/>
                </a:solidFill>
                <a:latin typeface="PT Sans" pitchFamily="34" charset="0"/>
                <a:ea typeface="PT Sans" pitchFamily="34" charset="-122"/>
                <a:cs typeface="PT Sans" pitchFamily="34" charset="-120"/>
              </a:rPr>
              <a:t>thanh</a:t>
            </a:r>
            <a:r>
              <a:rPr lang="en-US" dirty="0">
                <a:solidFill>
                  <a:srgbClr val="FFFFFF"/>
                </a:solidFill>
                <a:latin typeface="PT Sans" pitchFamily="34" charset="0"/>
                <a:ea typeface="PT Sans" pitchFamily="34" charset="-122"/>
                <a:cs typeface="PT Sans" pitchFamily="34" charset="-120"/>
              </a:rPr>
              <a:t> </a:t>
            </a:r>
          </a:p>
          <a:p>
            <a:pPr marL="0" indent="0" algn="l">
              <a:lnSpc>
                <a:spcPts val="1850"/>
              </a:lnSpc>
              <a:buNone/>
            </a:pPr>
            <a:r>
              <a:rPr lang="en-US" dirty="0" err="1">
                <a:solidFill>
                  <a:srgbClr val="FFFFFF"/>
                </a:solidFill>
                <a:latin typeface="PT Sans" pitchFamily="34" charset="0"/>
                <a:ea typeface="PT Sans" pitchFamily="34" charset="-122"/>
                <a:cs typeface="PT Sans" pitchFamily="34" charset="-120"/>
              </a:rPr>
              <a:t>ghi</a:t>
            </a:r>
            <a:r>
              <a:rPr lang="en-US" dirty="0">
                <a:solidFill>
                  <a:srgbClr val="FFFFFF"/>
                </a:solidFill>
                <a:latin typeface="PT Sans" pitchFamily="34" charset="0"/>
                <a:ea typeface="PT Sans" pitchFamily="34" charset="-122"/>
                <a:cs typeface="PT Sans" pitchFamily="34" charset="-120"/>
              </a:rPr>
              <a:t>. Ví dụ như lệnh lui.</a:t>
            </a:r>
            <a:endParaRPr lang="en-US" dirty="0"/>
          </a:p>
        </p:txBody>
      </p:sp>
      <p:sp>
        <p:nvSpPr>
          <p:cNvPr id="29" name="Shape 27"/>
          <p:cNvSpPr/>
          <p:nvPr/>
        </p:nvSpPr>
        <p:spPr>
          <a:xfrm>
            <a:off x="892969" y="6338411"/>
            <a:ext cx="518993" cy="15240"/>
          </a:xfrm>
          <a:prstGeom prst="roundRect">
            <a:avLst>
              <a:gd name="adj" fmla="val 1459806"/>
            </a:avLst>
          </a:prstGeom>
          <a:solidFill>
            <a:srgbClr val="F2B42D"/>
          </a:solidFill>
          <a:ln/>
        </p:spPr>
        <p:txBody>
          <a:bodyPr/>
          <a:lstStyle/>
          <a:p>
            <a:endParaRPr lang="vi-VN"/>
          </a:p>
        </p:txBody>
      </p:sp>
      <p:sp>
        <p:nvSpPr>
          <p:cNvPr id="30" name="Shape 28"/>
          <p:cNvSpPr/>
          <p:nvPr/>
        </p:nvSpPr>
        <p:spPr>
          <a:xfrm>
            <a:off x="574596" y="6179225"/>
            <a:ext cx="333613" cy="333613"/>
          </a:xfrm>
          <a:prstGeom prst="roundRect">
            <a:avLst>
              <a:gd name="adj" fmla="val 66686"/>
            </a:avLst>
          </a:prstGeom>
          <a:solidFill>
            <a:srgbClr val="00002E"/>
          </a:solidFill>
          <a:ln w="15240">
            <a:solidFill>
              <a:srgbClr val="F2B42D"/>
            </a:solidFill>
            <a:prstDash val="solid"/>
          </a:ln>
        </p:spPr>
        <p:txBody>
          <a:bodyPr/>
          <a:lstStyle/>
          <a:p>
            <a:endParaRPr lang="vi-VN"/>
          </a:p>
        </p:txBody>
      </p:sp>
      <p:sp>
        <p:nvSpPr>
          <p:cNvPr id="31" name="Text 29"/>
          <p:cNvSpPr/>
          <p:nvPr/>
        </p:nvSpPr>
        <p:spPr>
          <a:xfrm>
            <a:off x="678537" y="6241256"/>
            <a:ext cx="125611" cy="209431"/>
          </a:xfrm>
          <a:prstGeom prst="rect">
            <a:avLst/>
          </a:prstGeom>
          <a:noFill/>
          <a:ln/>
        </p:spPr>
        <p:txBody>
          <a:bodyPr wrap="none" lIns="0" tIns="0" rIns="0" bIns="0" rtlCol="0" anchor="t"/>
          <a:lstStyle/>
          <a:p>
            <a:pPr marL="0" indent="0" algn="ctr">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6</a:t>
            </a:r>
            <a:endParaRPr lang="en-US" sz="1600" dirty="0"/>
          </a:p>
        </p:txBody>
      </p:sp>
      <p:sp>
        <p:nvSpPr>
          <p:cNvPr id="32" name="Text 30"/>
          <p:cNvSpPr/>
          <p:nvPr/>
        </p:nvSpPr>
        <p:spPr>
          <a:xfrm>
            <a:off x="1557099" y="6160651"/>
            <a:ext cx="1744861" cy="218123"/>
          </a:xfrm>
          <a:prstGeom prst="rect">
            <a:avLst/>
          </a:prstGeom>
          <a:noFill/>
          <a:ln/>
        </p:spPr>
        <p:txBody>
          <a:bodyPr wrap="none" lIns="0" tIns="0" rIns="0" bIns="0" rtlCol="0" anchor="t"/>
          <a:lstStyle/>
          <a:p>
            <a:pPr marL="0" indent="0" algn="l">
              <a:lnSpc>
                <a:spcPts val="1700"/>
              </a:lnSpc>
              <a:buNone/>
            </a:pPr>
            <a:r>
              <a:rPr lang="en-US" sz="2400" dirty="0">
                <a:solidFill>
                  <a:schemeClr val="accent4">
                    <a:lumMod val="40000"/>
                    <a:lumOff val="60000"/>
                  </a:schemeClr>
                </a:solidFill>
                <a:latin typeface="Nunito Semi Bold" pitchFamily="34" charset="0"/>
                <a:ea typeface="Nunito Semi Bold" pitchFamily="34" charset="-122"/>
                <a:cs typeface="Nunito Semi Bold" pitchFamily="34" charset="-120"/>
              </a:rPr>
              <a:t>Định dạng lệnh J</a:t>
            </a:r>
            <a:endParaRPr lang="en-US" sz="2400" dirty="0">
              <a:solidFill>
                <a:schemeClr val="accent4">
                  <a:lumMod val="40000"/>
                  <a:lumOff val="60000"/>
                </a:schemeClr>
              </a:solidFill>
            </a:endParaRPr>
          </a:p>
        </p:txBody>
      </p:sp>
      <p:sp>
        <p:nvSpPr>
          <p:cNvPr id="33" name="Text 31"/>
          <p:cNvSpPr/>
          <p:nvPr/>
        </p:nvSpPr>
        <p:spPr>
          <a:xfrm>
            <a:off x="1557099" y="6467713"/>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Dùng cho lệnh nhảy không điều kiện, chuyển điều khiển từ lệnh này đến lệnh khác mà không cần điều kiện.</a:t>
            </a:r>
            <a:endParaRPr lang="en-US" dirty="0"/>
          </a:p>
        </p:txBody>
      </p:sp>
      <p:sp>
        <p:nvSpPr>
          <p:cNvPr id="34" name="Text 32"/>
          <p:cNvSpPr/>
          <p:nvPr/>
        </p:nvSpPr>
        <p:spPr>
          <a:xfrm>
            <a:off x="1557099" y="6793944"/>
            <a:ext cx="12554307" cy="237292"/>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PT Sans" pitchFamily="34" charset="0"/>
                <a:ea typeface="PT Sans" pitchFamily="34" charset="-122"/>
                <a:cs typeface="PT Sans" pitchFamily="34" charset="-120"/>
              </a:rPr>
              <a:t>Ví dụ như lệnh JAL.</a:t>
            </a:r>
            <a:endParaRPr lang="en-US" dirty="0"/>
          </a:p>
        </p:txBody>
      </p:sp>
      <p:sp>
        <p:nvSpPr>
          <p:cNvPr id="35" name="Text 33"/>
          <p:cNvSpPr/>
          <p:nvPr/>
        </p:nvSpPr>
        <p:spPr>
          <a:xfrm>
            <a:off x="518993" y="7346275"/>
            <a:ext cx="13592413" cy="474583"/>
          </a:xfrm>
          <a:prstGeom prst="rect">
            <a:avLst/>
          </a:prstGeom>
          <a:noFill/>
          <a:ln/>
        </p:spPr>
        <p:txBody>
          <a:bodyPr wrap="square" lIns="0" tIns="0" rIns="0" bIns="0" rtlCol="0" anchor="t"/>
          <a:lstStyle/>
          <a:p>
            <a:pPr marL="0" indent="0">
              <a:lnSpc>
                <a:spcPts val="1850"/>
              </a:lnSpc>
              <a:buNone/>
            </a:pPr>
            <a:r>
              <a:rPr lang="en-US" dirty="0">
                <a:solidFill>
                  <a:srgbClr val="FFFFFF"/>
                </a:solidFill>
                <a:latin typeface="PT Sans" pitchFamily="34" charset="0"/>
                <a:ea typeface="PT Sans" pitchFamily="34" charset="-122"/>
                <a:cs typeface="PT Sans" pitchFamily="34" charset="-120"/>
              </a:rPr>
              <a:t>Ngoài ra còn có định dạng J (dùng cho lệnh nhảy) và định dạng U (cho các lệnh với giá trị tức thời lớn). Mỗi định dạng lệnh được thiết kế để tối ưu hóa cho các loại hoạt động cụ thể, góp phần vào hiệu suất tổng thể của kiến trúc RISC-V.</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1704</Words>
  <Application>Microsoft Office PowerPoint</Application>
  <PresentationFormat>Custom</PresentationFormat>
  <Paragraphs>135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PT Sans</vt:lpstr>
      <vt:lpstr>Nunito Semi Bold</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Lâm Xuân Phước</cp:lastModifiedBy>
  <cp:revision>2</cp:revision>
  <dcterms:created xsi:type="dcterms:W3CDTF">2024-11-06T12:51:40Z</dcterms:created>
  <dcterms:modified xsi:type="dcterms:W3CDTF">2024-11-06T13:28:57Z</dcterms:modified>
</cp:coreProperties>
</file>